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5" r:id="rId4"/>
    <p:sldId id="270" r:id="rId5"/>
    <p:sldId id="271" r:id="rId6"/>
    <p:sldId id="290" r:id="rId7"/>
    <p:sldId id="266" r:id="rId8"/>
    <p:sldId id="267" r:id="rId9"/>
    <p:sldId id="273" r:id="rId10"/>
    <p:sldId id="275" r:id="rId11"/>
    <p:sldId id="269" r:id="rId12"/>
    <p:sldId id="276" r:id="rId13"/>
    <p:sldId id="277" r:id="rId14"/>
    <p:sldId id="278" r:id="rId15"/>
    <p:sldId id="284" r:id="rId16"/>
    <p:sldId id="285" r:id="rId17"/>
    <p:sldId id="286" r:id="rId18"/>
    <p:sldId id="287" r:id="rId19"/>
    <p:sldId id="288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/>
  </p:normalViewPr>
  <p:slideViewPr>
    <p:cSldViewPr>
      <p:cViewPr>
        <p:scale>
          <a:sx n="70" d="100"/>
          <a:sy n="70" d="100"/>
        </p:scale>
        <p:origin x="-106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263137-2355-4BED-85DB-6B12C7726855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A0AEB1-3BCB-4C3E-A6B9-9DD7C6203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B52F52-096F-47AE-9ED8-D911580C76EA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149949-0E6C-4170-B05D-E0D0EAF7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710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9ACA0-BD3B-4ADD-9026-D0B1D5F60C95}" type="slidenum">
              <a:rPr lang="da-DK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915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2714F-04BB-4FF7-9535-169D1287DB90}" type="slidenum">
              <a:rPr lang="da-DK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5120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116700-E41E-460F-8765-D49A4A7311E2}" type="slidenum">
              <a:rPr lang="da-DK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5325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1341C2-5C5C-4F0C-B59F-26950D478980}" type="slidenum">
              <a:rPr lang="da-DK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5529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DEAC95-A47B-4F1A-9FCE-E66849EE86CD}" type="slidenum">
              <a:rPr lang="da-DK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5939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C48840-9D43-477A-9789-4A1AE98FD4A1}" type="slidenum">
              <a:rPr lang="da-DK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a-D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98BD-5693-4DD3-BA0D-E0247F43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7AA8-B719-4510-A9E7-F312A8E71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7F2F-B5B3-47FB-9B23-ACB3325C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 rtlCol="0">
            <a:normAutofit/>
          </a:bodyPr>
          <a:lstStyle/>
          <a:p>
            <a:pPr lvl="0"/>
            <a:endParaRPr lang="da-DK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7FED9712-2399-45F7-8BB9-FD5C4EB8601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el, tekst og medie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medieklip 3"/>
          <p:cNvSpPr>
            <a:spLocks noGrp="1"/>
          </p:cNvSpPr>
          <p:nvPr>
            <p:ph type="media" sz="half" idx="2"/>
          </p:nvPr>
        </p:nvSpPr>
        <p:spPr>
          <a:xfrm>
            <a:off x="4914900" y="1981200"/>
            <a:ext cx="3695700" cy="4114800"/>
          </a:xfrm>
        </p:spPr>
        <p:txBody>
          <a:bodyPr rtlCol="0">
            <a:normAutofit/>
          </a:bodyPr>
          <a:lstStyle/>
          <a:p>
            <a:pPr lvl="0"/>
            <a:endParaRPr lang="da-DK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D2DADC57-1B17-4299-A3E2-1FB79D8DCE0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gram 3"/>
          <p:cNvSpPr>
            <a:spLocks noGrp="1"/>
          </p:cNvSpPr>
          <p:nvPr>
            <p:ph type="chart" sz="half" idx="2"/>
          </p:nvPr>
        </p:nvSpPr>
        <p:spPr>
          <a:xfrm>
            <a:off x="4914900" y="1981200"/>
            <a:ext cx="3695700" cy="4114800"/>
          </a:xfrm>
        </p:spPr>
        <p:txBody>
          <a:bodyPr rtlCol="0">
            <a:normAutofit/>
          </a:bodyPr>
          <a:lstStyle/>
          <a:p>
            <a:pPr lvl="0"/>
            <a:endParaRPr lang="da-DK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1BEDF71B-CCF6-4BB9-8F1A-3F1ABECDA6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6BA9-70F3-4B36-B75C-E13BFF123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4F5A-A412-46D2-9FED-6169BA40C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2B45-8418-440B-8E7A-654F9988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9FA6-075B-440D-B3C1-96E4A6D48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4E44-E01F-4DD2-A0A0-D4E0E7CD3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F258-933E-4FC4-A3C2-8156F28FB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85E0-0B91-4014-86FB-AF6A5895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A3FF-876A-4859-BF14-FF735914F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ekkokardiografi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2" descr="C:\Users\Thue\Desktop\Joomla_sites\ekko_site\jupgrade\templates\darkekko2\images\header-object.pn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 userDrawn="1"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Box 9"/>
          <p:cNvSpPr txBox="1">
            <a:spLocks noChangeArrowheads="1"/>
          </p:cNvSpPr>
          <p:nvPr userDrawn="1"/>
        </p:nvSpPr>
        <p:spPr bwMode="auto">
          <a:xfrm>
            <a:off x="990600" y="82550"/>
            <a:ext cx="342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sz="1200" smtClean="0">
                <a:solidFill>
                  <a:srgbClr val="D8E8FA"/>
                </a:solidFill>
              </a:rPr>
              <a:t>Ekko 1 – kursus i basal ekkokardiografi</a:t>
            </a:r>
            <a:endParaRPr lang="en-US" sz="1200" smtClean="0">
              <a:solidFill>
                <a:srgbClr val="D8E8FA"/>
              </a:solidFill>
            </a:endParaRPr>
          </a:p>
        </p:txBody>
      </p:sp>
      <p:sp>
        <p:nvSpPr>
          <p:cNvPr id="1033" name="Rectangle 13"/>
          <p:cNvSpPr>
            <a:spLocks noChangeArrowheads="1"/>
          </p:cNvSpPr>
          <p:nvPr userDrawn="1"/>
        </p:nvSpPr>
        <p:spPr bwMode="auto">
          <a:xfrm>
            <a:off x="6300788" y="82550"/>
            <a:ext cx="2738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a-DK" sz="1200">
                <a:solidFill>
                  <a:srgbClr val="D8E8FA"/>
                </a:solidFill>
              </a:rPr>
              <a:t>© Dansk Cardiologisk Selskab</a:t>
            </a:r>
            <a:endParaRPr lang="en-US" sz="1200">
              <a:solidFill>
                <a:srgbClr val="D8E8FA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F3D58">
                    <a:lumMod val="40000"/>
                    <a:lumOff val="6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Billedoptagelse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8E8FA">
                    <a:lumMod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D11B5-A905-4C92-9249-1441C8706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  <p:sldLayoutId id="2147483676" r:id="rId13"/>
    <p:sldLayoutId id="214748367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AD49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9DADCB"/>
                </a:solidFill>
              </a:rPr>
              <a:t>Billedoptagelse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A02D4-6E36-4F58-8014-B50DA10C4A2C}" type="slidenum">
              <a:rPr lang="en-US" smtClean="0">
                <a:solidFill>
                  <a:srgbClr val="AFD0F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rgbClr val="AFD0F5"/>
              </a:solidFill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Billedoptagelse og rapportering:</a:t>
            </a:r>
            <a:br>
              <a:rPr lang="da-DK" smtClean="0"/>
            </a:br>
            <a:r>
              <a:rPr lang="da-DK" smtClean="0"/>
              <a:t>DCS standard for TTE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a-DK" sz="2800" smtClean="0"/>
              <a:t>Vurdering af RV systolisk funktion</a:t>
            </a:r>
          </a:p>
          <a:p>
            <a:pPr eaLnBrk="1" hangingPunct="1">
              <a:buFont typeface="Wingdings" pitchFamily="2" charset="2"/>
              <a:buNone/>
            </a:pPr>
            <a:endParaRPr lang="da-DK" sz="2800" smtClean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82428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170613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63575"/>
            <a:ext cx="6019800" cy="1066800"/>
          </a:xfrm>
        </p:spPr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a-DK" sz="2800" smtClean="0"/>
              <a:t>Hvad skal måles???</a:t>
            </a:r>
          </a:p>
          <a:p>
            <a:pPr eaLnBrk="1" hangingPunct="1">
              <a:buFont typeface="Wingdings" pitchFamily="2" charset="2"/>
              <a:buNone/>
            </a:pPr>
            <a:endParaRPr lang="da-DK" sz="2800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692150"/>
            <a:ext cx="33147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363" y="1600200"/>
            <a:ext cx="6961187" cy="4114800"/>
          </a:xfrm>
        </p:spPr>
        <p:txBody>
          <a:bodyPr/>
          <a:lstStyle/>
          <a:p>
            <a:pPr eaLnBrk="1" hangingPunct="1"/>
            <a:r>
              <a:rPr lang="da-DK" sz="2800" smtClean="0"/>
              <a:t>Speciel del</a:t>
            </a:r>
          </a:p>
          <a:p>
            <a:pPr lvl="1" eaLnBrk="1" hangingPunct="1"/>
            <a:r>
              <a:rPr lang="da-DK" sz="2400" smtClean="0"/>
              <a:t>Zoom på den pågældende klap og kvantitering af sværhedsgrad</a:t>
            </a:r>
          </a:p>
          <a:p>
            <a:pPr lvl="1" eaLnBrk="1" hangingPunct="1"/>
            <a:r>
              <a:rPr lang="da-DK" sz="2400" smtClean="0"/>
              <a:t>MI – ERO</a:t>
            </a:r>
          </a:p>
          <a:p>
            <a:pPr lvl="1" eaLnBrk="1" hangingPunct="1"/>
            <a:r>
              <a:rPr lang="da-DK" sz="2400" smtClean="0"/>
              <a:t>AS – AVA + middel gradient</a:t>
            </a:r>
          </a:p>
          <a:p>
            <a:pPr lvl="1" eaLnBrk="1" hangingPunct="1"/>
            <a:r>
              <a:rPr lang="da-DK" sz="2400" smtClean="0"/>
              <a:t>AI – vena contracta</a:t>
            </a:r>
          </a:p>
        </p:txBody>
      </p:sp>
      <p:pic>
        <p:nvPicPr>
          <p:cNvPr id="495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288" y="2887663"/>
            <a:ext cx="2955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3" name="Picture 7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819400" y="4495800"/>
            <a:ext cx="24034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4" name="Picture 8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>
            <a:off x="5387975" y="2887663"/>
            <a:ext cx="33988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133600"/>
            <a:ext cx="27273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35150"/>
            <a:ext cx="7034213" cy="4114800"/>
          </a:xfrm>
        </p:spPr>
        <p:txBody>
          <a:bodyPr/>
          <a:lstStyle/>
          <a:p>
            <a:pPr eaLnBrk="1" hangingPunct="1"/>
            <a:r>
              <a:rPr lang="da-DK" sz="2800" b="1" smtClean="0"/>
              <a:t>Tidsforbrug</a:t>
            </a:r>
          </a:p>
          <a:p>
            <a:pPr eaLnBrk="1" hangingPunct="1"/>
            <a:r>
              <a:rPr lang="da-DK" sz="2800" b="1" smtClean="0"/>
              <a:t>Stikprøve på 67 undersøgelser</a:t>
            </a:r>
          </a:p>
          <a:p>
            <a:pPr lvl="1" eaLnBrk="1" hangingPunct="1"/>
            <a:endParaRPr lang="da-DK" sz="2400" b="1" smtClean="0"/>
          </a:p>
          <a:p>
            <a:pPr lvl="1" eaLnBrk="1" hangingPunct="1"/>
            <a:r>
              <a:rPr lang="da-DK" sz="2400" smtClean="0"/>
              <a:t>BBH</a:t>
            </a:r>
          </a:p>
          <a:p>
            <a:pPr lvl="1" eaLnBrk="1" hangingPunct="1"/>
            <a:r>
              <a:rPr lang="da-DK" sz="2400" smtClean="0"/>
              <a:t>OUH</a:t>
            </a:r>
          </a:p>
          <a:p>
            <a:pPr lvl="1" eaLnBrk="1" hangingPunct="1"/>
            <a:r>
              <a:rPr lang="da-DK" sz="2400" smtClean="0"/>
              <a:t>RH</a:t>
            </a:r>
          </a:p>
        </p:txBody>
      </p:sp>
      <p:graphicFrame>
        <p:nvGraphicFramePr>
          <p:cNvPr id="4945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638550" y="2849563"/>
          <a:ext cx="5216525" cy="3608387"/>
        </p:xfrm>
        <a:graphic>
          <a:graphicData uri="http://schemas.openxmlformats.org/presentationml/2006/ole">
            <p:oleObj spid="_x0000_s21508" name="Diagram" r:id="rId3" imgW="7696195" imgH="5326344" progId="MSGraph.Chart.8">
              <p:embed followColorScheme="full"/>
            </p:oleObj>
          </a:graphicData>
        </a:graphic>
      </p:graphicFrame>
      <p:sp>
        <p:nvSpPr>
          <p:cNvPr id="494600" name="Text Box 8"/>
          <p:cNvSpPr txBox="1">
            <a:spLocks noChangeArrowheads="1"/>
          </p:cNvSpPr>
          <p:nvPr/>
        </p:nvSpPr>
        <p:spPr bwMode="auto">
          <a:xfrm rot="-5400000">
            <a:off x="2740025" y="447040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a-DK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Minutter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DF71B-CCF6-4BB9-8F1A-3F1ABECDA6B6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/>
      <p:bldOleChart spid="494598" grpId="0"/>
      <p:bldP spid="4946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 eaLnBrk="1" hangingPunct="1"/>
            <a:r>
              <a:rPr lang="da-DK" smtClean="0"/>
              <a:t>Udmåling og rapportering</a:t>
            </a:r>
          </a:p>
        </p:txBody>
      </p:sp>
      <p:sp>
        <p:nvSpPr>
          <p:cNvPr id="46082" name="Pladsholder til indhold 6"/>
          <p:cNvSpPr>
            <a:spLocks noGrp="1"/>
          </p:cNvSpPr>
          <p:nvPr>
            <p:ph idx="1"/>
          </p:nvPr>
        </p:nvSpPr>
        <p:spPr>
          <a:xfrm>
            <a:off x="457200" y="1646238"/>
            <a:ext cx="4543425" cy="20685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da-DK" smtClean="0"/>
              <a:t>Opbygget med udførlig tekst og tilsvarende tabeller med referenceværdier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1619250"/>
            <a:ext cx="2978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786188"/>
            <a:ext cx="4286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5214938" y="4594225"/>
            <a:ext cx="2714625" cy="1285875"/>
          </a:xfrm>
          <a:prstGeom prst="rect">
            <a:avLst/>
          </a:prstGeom>
          <a:noFill/>
          <a:ln>
            <a:solidFill>
              <a:srgbClr val="FE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56BA9-70F3-4B36-B75C-E13BFF123B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 eaLnBrk="1" hangingPunct="1"/>
            <a:r>
              <a:rPr lang="da-DK" smtClean="0"/>
              <a:t>Udmåling og rapportering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2068512"/>
          </a:xfrm>
        </p:spPr>
        <p:txBody>
          <a:bodyPr/>
          <a:lstStyle/>
          <a:p>
            <a:pPr eaLnBrk="1" hangingPunct="1"/>
            <a:r>
              <a:rPr lang="da-DK" smtClean="0"/>
              <a:t>Opsummering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533400"/>
            <a:ext cx="2954889" cy="59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2590800"/>
            <a:ext cx="7878528" cy="2357454"/>
          </a:xfrm>
          <a:prstGeom prst="rect">
            <a:avLst/>
          </a:prstGeom>
          <a:noFill/>
          <a:ln w="28575">
            <a:solidFill>
              <a:srgbClr val="FE2812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Billedforklaring med nedadgående pil 9"/>
          <p:cNvSpPr/>
          <p:nvPr/>
        </p:nvSpPr>
        <p:spPr>
          <a:xfrm>
            <a:off x="4786313" y="533400"/>
            <a:ext cx="2954337" cy="1981200"/>
          </a:xfrm>
          <a:prstGeom prst="downArrowCallout">
            <a:avLst>
              <a:gd name="adj1" fmla="val 15192"/>
              <a:gd name="adj2" fmla="val 27725"/>
              <a:gd name="adj3" fmla="val 25000"/>
              <a:gd name="adj4" fmla="val 45851"/>
            </a:avLst>
          </a:prstGeom>
          <a:noFill/>
          <a:ln>
            <a:solidFill>
              <a:srgbClr val="FE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56BA9-70F3-4B36-B75C-E13BFF123B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 eaLnBrk="1" hangingPunct="1"/>
            <a:r>
              <a:rPr lang="da-DK" smtClean="0"/>
              <a:t>Specifikke kommentarer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2068512"/>
          </a:xfrm>
        </p:spPr>
        <p:txBody>
          <a:bodyPr/>
          <a:lstStyle/>
          <a:p>
            <a:pPr eaLnBrk="1" hangingPunct="1"/>
            <a:r>
              <a:rPr lang="da-DK" smtClean="0"/>
              <a:t>LVEF</a:t>
            </a:r>
          </a:p>
          <a:p>
            <a:pPr lvl="1" eaLnBrk="1" hangingPunct="1"/>
            <a:r>
              <a:rPr lang="da-DK" smtClean="0"/>
              <a:t>Regionale forandringer – WMI</a:t>
            </a:r>
          </a:p>
          <a:p>
            <a:pPr lvl="1" eaLnBrk="1" hangingPunct="1"/>
            <a:r>
              <a:rPr lang="da-DK" smtClean="0"/>
              <a:t>Ikke regionale forandringer - planimetri</a:t>
            </a:r>
          </a:p>
          <a:p>
            <a:pPr lvl="1" eaLnBrk="1" hangingPunct="1"/>
            <a:r>
              <a:rPr lang="da-DK" smtClean="0"/>
              <a:t>M-mode metoder uegnet</a:t>
            </a:r>
          </a:p>
          <a:p>
            <a:pPr lvl="1" eaLnBrk="1" hangingPunct="1"/>
            <a:endParaRPr lang="da-DK" smtClean="0"/>
          </a:p>
        </p:txBody>
      </p:sp>
      <p:pic>
        <p:nvPicPr>
          <p:cNvPr id="8" name="Billede 7" descr="Figur 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429000"/>
            <a:ext cx="73517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56BA9-70F3-4B36-B75C-E13BFF123B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/>
        </p:nvGrpSpPr>
        <p:grpSpPr>
          <a:xfrm>
            <a:off x="1857356" y="4341749"/>
            <a:ext cx="5357850" cy="2071702"/>
            <a:chOff x="1500166" y="4296271"/>
            <a:chExt cx="6272808" cy="220456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6" name="Billede 5" descr="Figur 3.bmp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500166" y="4296271"/>
              <a:ext cx="6272808" cy="2204563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cxnSp>
          <p:nvCxnSpPr>
            <p:cNvPr id="10" name="Lige forbindelse 9"/>
            <p:cNvCxnSpPr/>
            <p:nvPr/>
          </p:nvCxnSpPr>
          <p:spPr>
            <a:xfrm rot="16200000" flipH="1">
              <a:off x="2786050" y="5510717"/>
              <a:ext cx="1143008" cy="428628"/>
            </a:xfrm>
            <a:prstGeom prst="line">
              <a:avLst/>
            </a:prstGeom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26" name="Titel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 eaLnBrk="1" hangingPunct="1"/>
            <a:r>
              <a:rPr lang="da-DK" smtClean="0"/>
              <a:t>Specifikke kommentarer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20688" y="1447800"/>
            <a:ext cx="8229600" cy="2068513"/>
          </a:xfrm>
        </p:spPr>
        <p:txBody>
          <a:bodyPr/>
          <a:lstStyle/>
          <a:p>
            <a:pPr eaLnBrk="1" hangingPunct="1"/>
            <a:r>
              <a:rPr lang="da-DK" smtClean="0"/>
              <a:t>LV diastolisk funktion</a:t>
            </a:r>
          </a:p>
          <a:p>
            <a:pPr lvl="1" eaLnBrk="1" hangingPunct="1"/>
            <a:endParaRPr lang="da-DK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2057400"/>
            <a:ext cx="54402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3" name="Lige forbindelse 12"/>
          <p:cNvCxnSpPr/>
          <p:nvPr/>
        </p:nvCxnSpPr>
        <p:spPr>
          <a:xfrm rot="16200000" flipH="1">
            <a:off x="2893219" y="5750719"/>
            <a:ext cx="1071562" cy="28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56BA9-70F3-4B36-B75C-E13BFF123B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Figur 5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2" y="2714620"/>
            <a:ext cx="7202579" cy="31935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4274" name="Titel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 eaLnBrk="1" hangingPunct="1"/>
            <a:r>
              <a:rPr lang="da-DK" smtClean="0"/>
              <a:t>Specifikke kommentarer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2068512"/>
          </a:xfrm>
        </p:spPr>
        <p:txBody>
          <a:bodyPr/>
          <a:lstStyle/>
          <a:p>
            <a:pPr eaLnBrk="1" hangingPunct="1"/>
            <a:r>
              <a:rPr lang="da-DK" smtClean="0"/>
              <a:t>Højre ventrikel???????</a:t>
            </a:r>
          </a:p>
          <a:p>
            <a:pPr eaLnBrk="1" hangingPunct="1"/>
            <a:endParaRPr lang="da-DK" smtClean="0"/>
          </a:p>
          <a:p>
            <a:pPr lvl="1" eaLnBrk="1" hangingPunct="1"/>
            <a:endParaRPr lang="da-DK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357430"/>
            <a:ext cx="8588534" cy="17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56BA9-70F3-4B36-B75C-E13BFF123B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50514-B4E6-4633-A274-77DD04A566F3}" type="slidenum">
              <a:rPr lang="en-US" smtClean="0">
                <a:solidFill>
                  <a:srgbClr val="AFD0F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AFD0F5"/>
              </a:solidFill>
            </a:endParaRPr>
          </a:p>
        </p:txBody>
      </p:sp>
      <p:grpSp>
        <p:nvGrpSpPr>
          <p:cNvPr id="19458" name="Diagram 6"/>
          <p:cNvGrpSpPr>
            <a:grpSpLocks/>
          </p:cNvGrpSpPr>
          <p:nvPr/>
        </p:nvGrpSpPr>
        <p:grpSpPr bwMode="auto">
          <a:xfrm>
            <a:off x="457200" y="1981200"/>
            <a:ext cx="8388350" cy="4381500"/>
            <a:chOff x="1694" y="970"/>
            <a:chExt cx="2328" cy="2328"/>
          </a:xfrm>
        </p:grpSpPr>
        <p:sp>
          <p:nvSpPr>
            <p:cNvPr id="19459" name="_s1028"/>
            <p:cNvSpPr>
              <a:spLocks noChangeShapeType="1"/>
            </p:cNvSpPr>
            <p:nvPr/>
          </p:nvSpPr>
          <p:spPr bwMode="auto">
            <a:xfrm flipH="1" flipV="1">
              <a:off x="2354" y="1842"/>
              <a:ext cx="252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1" name="_s1029"/>
            <p:cNvSpPr>
              <a:spLocks noChangeArrowheads="1"/>
            </p:cNvSpPr>
            <p:nvPr/>
          </p:nvSpPr>
          <p:spPr bwMode="auto">
            <a:xfrm>
              <a:off x="1811" y="1406"/>
              <a:ext cx="582" cy="5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a-DK" sz="23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Kvalitet</a:t>
              </a:r>
            </a:p>
          </p:txBody>
        </p:sp>
        <p:sp>
          <p:nvSpPr>
            <p:cNvPr id="19461" name="_s1030"/>
            <p:cNvSpPr>
              <a:spLocks noChangeShapeType="1"/>
            </p:cNvSpPr>
            <p:nvPr/>
          </p:nvSpPr>
          <p:spPr bwMode="auto">
            <a:xfrm flipH="1">
              <a:off x="2354" y="2279"/>
              <a:ext cx="252" cy="14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3" name="_s1031"/>
            <p:cNvSpPr>
              <a:spLocks noChangeArrowheads="1"/>
            </p:cNvSpPr>
            <p:nvPr/>
          </p:nvSpPr>
          <p:spPr bwMode="auto">
            <a:xfrm>
              <a:off x="1811" y="2279"/>
              <a:ext cx="582" cy="5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a-DK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Dokumentation/</a:t>
              </a:r>
            </a:p>
            <a:p>
              <a:pPr algn="ctr">
                <a:defRPr/>
              </a:pPr>
              <a:r>
                <a:rPr lang="da-DK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kommunikation</a:t>
              </a:r>
            </a:p>
          </p:txBody>
        </p:sp>
        <p:sp>
          <p:nvSpPr>
            <p:cNvPr id="19463" name="_s1032"/>
            <p:cNvSpPr>
              <a:spLocks noChangeShapeType="1"/>
            </p:cNvSpPr>
            <p:nvPr/>
          </p:nvSpPr>
          <p:spPr bwMode="auto">
            <a:xfrm>
              <a:off x="2858" y="2424"/>
              <a:ext cx="0" cy="29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5" name="_s1033"/>
            <p:cNvSpPr>
              <a:spLocks noChangeArrowheads="1"/>
            </p:cNvSpPr>
            <p:nvPr/>
          </p:nvSpPr>
          <p:spPr bwMode="auto">
            <a:xfrm>
              <a:off x="2567" y="2715"/>
              <a:ext cx="582" cy="5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a-DK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Uddannelse</a:t>
              </a:r>
            </a:p>
          </p:txBody>
        </p:sp>
        <p:sp>
          <p:nvSpPr>
            <p:cNvPr id="19465" name="_s1034"/>
            <p:cNvSpPr>
              <a:spLocks noChangeShapeType="1"/>
            </p:cNvSpPr>
            <p:nvPr/>
          </p:nvSpPr>
          <p:spPr bwMode="auto">
            <a:xfrm>
              <a:off x="3110" y="2279"/>
              <a:ext cx="252" cy="14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" name="_s1035"/>
            <p:cNvSpPr>
              <a:spLocks noChangeArrowheads="1"/>
            </p:cNvSpPr>
            <p:nvPr/>
          </p:nvSpPr>
          <p:spPr bwMode="auto">
            <a:xfrm>
              <a:off x="3323" y="2279"/>
              <a:ext cx="582" cy="5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a-DK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Tidsforbrug</a:t>
              </a:r>
            </a:p>
          </p:txBody>
        </p:sp>
        <p:sp>
          <p:nvSpPr>
            <p:cNvPr id="19467" name="_s1036"/>
            <p:cNvSpPr>
              <a:spLocks noChangeShapeType="1"/>
            </p:cNvSpPr>
            <p:nvPr/>
          </p:nvSpPr>
          <p:spPr bwMode="auto">
            <a:xfrm flipV="1">
              <a:off x="3110" y="1842"/>
              <a:ext cx="252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9" name="_s1037"/>
            <p:cNvSpPr>
              <a:spLocks noChangeArrowheads="1"/>
            </p:cNvSpPr>
            <p:nvPr/>
          </p:nvSpPr>
          <p:spPr bwMode="auto">
            <a:xfrm>
              <a:off x="3323" y="1406"/>
              <a:ext cx="582" cy="5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a-DK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Det vi ikke forventer</a:t>
              </a:r>
            </a:p>
          </p:txBody>
        </p:sp>
        <p:sp>
          <p:nvSpPr>
            <p:cNvPr id="19469" name="_s1038"/>
            <p:cNvSpPr>
              <a:spLocks noChangeShapeType="1"/>
            </p:cNvSpPr>
            <p:nvPr/>
          </p:nvSpPr>
          <p:spPr bwMode="auto">
            <a:xfrm flipV="1">
              <a:off x="2858" y="1552"/>
              <a:ext cx="0" cy="29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21" name="_s1039"/>
            <p:cNvSpPr>
              <a:spLocks noChangeArrowheads="1"/>
            </p:cNvSpPr>
            <p:nvPr/>
          </p:nvSpPr>
          <p:spPr bwMode="auto">
            <a:xfrm>
              <a:off x="2567" y="970"/>
              <a:ext cx="582" cy="5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a-DK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Det forventede</a:t>
              </a:r>
            </a:p>
          </p:txBody>
        </p:sp>
        <p:sp>
          <p:nvSpPr>
            <p:cNvPr id="22" name="_s1040"/>
            <p:cNvSpPr>
              <a:spLocks noChangeArrowheads="1"/>
            </p:cNvSpPr>
            <p:nvPr/>
          </p:nvSpPr>
          <p:spPr bwMode="auto">
            <a:xfrm>
              <a:off x="2567" y="1843"/>
              <a:ext cx="582" cy="5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2EB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a-DK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TTE</a:t>
              </a:r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 eaLnBrk="1" hangingPunct="1"/>
            <a:r>
              <a:rPr lang="da-DK" smtClean="0"/>
              <a:t>Rapportering</a:t>
            </a:r>
          </a:p>
        </p:txBody>
      </p:sp>
      <p:sp>
        <p:nvSpPr>
          <p:cNvPr id="3" name="Pladsholder til indhold 6"/>
          <p:cNvSpPr>
            <a:spLocks noGrp="1"/>
          </p:cNvSpPr>
          <p:nvPr>
            <p:ph idx="1"/>
          </p:nvPr>
        </p:nvSpPr>
        <p:spPr>
          <a:xfrm>
            <a:off x="642938" y="1646238"/>
            <a:ext cx="7858125" cy="4525962"/>
          </a:xfrm>
        </p:spPr>
        <p:txBody>
          <a:bodyPr/>
          <a:lstStyle/>
          <a:p>
            <a:pPr eaLnBrk="1" hangingPunct="1"/>
            <a:endParaRPr lang="da-DK" sz="2800" smtClean="0"/>
          </a:p>
          <a:p>
            <a:pPr eaLnBrk="1" hangingPunct="1"/>
            <a:r>
              <a:rPr lang="da-DK" sz="2800" smtClean="0"/>
              <a:t>Standarden er vejledende…</a:t>
            </a:r>
          </a:p>
          <a:p>
            <a:pPr eaLnBrk="1" hangingPunct="1"/>
            <a:endParaRPr lang="da-DK" sz="2800" smtClean="0"/>
          </a:p>
          <a:p>
            <a:pPr eaLnBrk="1" hangingPunct="1"/>
            <a:r>
              <a:rPr lang="da-DK" sz="2800" smtClean="0"/>
              <a:t>”These are guidelines – not The Ten Commandments” (JA Alpert)</a:t>
            </a:r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56BA9-70F3-4B36-B75C-E13BFF123B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7086600" cy="990600"/>
          </a:xfrm>
        </p:spPr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081463" cy="4114800"/>
          </a:xfrm>
        </p:spPr>
        <p:txBody>
          <a:bodyPr/>
          <a:lstStyle/>
          <a:p>
            <a:pPr eaLnBrk="1" hangingPunct="1"/>
            <a:r>
              <a:rPr lang="da-DK" sz="2800" smtClean="0"/>
              <a:t>Almen del som altid laves / lagres.</a:t>
            </a:r>
          </a:p>
          <a:p>
            <a:pPr eaLnBrk="1" hangingPunct="1"/>
            <a:endParaRPr lang="da-DK" sz="2800" smtClean="0"/>
          </a:p>
          <a:p>
            <a:pPr eaLnBrk="1" hangingPunct="1"/>
            <a:r>
              <a:rPr lang="da-DK" sz="2800" smtClean="0"/>
              <a:t>Vejledning til de hyppigst forekomne klapsygdomme.</a:t>
            </a:r>
          </a:p>
          <a:p>
            <a:pPr eaLnBrk="1" hangingPunct="1"/>
            <a:endParaRPr lang="da-DK" sz="2800" smtClean="0"/>
          </a:p>
          <a:p>
            <a:pPr eaLnBrk="1" hangingPunct="1">
              <a:buFont typeface="Wingdings" pitchFamily="2" charset="2"/>
              <a:buNone/>
            </a:pPr>
            <a:endParaRPr lang="da-DK" sz="2800" smtClean="0"/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20713"/>
            <a:ext cx="321945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2286000"/>
            <a:ext cx="8867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9712-2399-45F7-8BB9-FD5C4EB86017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457200"/>
            <a:ext cx="6858000" cy="1371600"/>
          </a:xfrm>
        </p:spPr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081463" cy="4114800"/>
          </a:xfrm>
        </p:spPr>
        <p:txBody>
          <a:bodyPr/>
          <a:lstStyle/>
          <a:p>
            <a:pPr eaLnBrk="1" hangingPunct="1"/>
            <a:r>
              <a:rPr lang="da-DK" sz="2800" smtClean="0"/>
              <a:t>Udmåling af LV</a:t>
            </a:r>
          </a:p>
          <a:p>
            <a:pPr lvl="1" eaLnBrk="1" hangingPunct="1"/>
            <a:r>
              <a:rPr lang="da-DK" sz="2400" smtClean="0"/>
              <a:t>Traditionelt M-mode</a:t>
            </a:r>
          </a:p>
          <a:p>
            <a:pPr lvl="1" eaLnBrk="1" hangingPunct="1"/>
            <a:r>
              <a:rPr lang="da-DK" sz="2400" smtClean="0"/>
              <a:t>Anbefaler udmåling fra 2D-PLAX</a:t>
            </a:r>
          </a:p>
          <a:p>
            <a:pPr eaLnBrk="1" hangingPunct="1">
              <a:buFont typeface="Wingdings" pitchFamily="2" charset="2"/>
              <a:buNone/>
            </a:pPr>
            <a:endParaRPr lang="da-DK" sz="280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620713"/>
            <a:ext cx="321945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5142" name="Rectangle 6"/>
          <p:cNvSpPr>
            <a:spLocks noChangeArrowheads="1"/>
          </p:cNvSpPr>
          <p:nvPr/>
        </p:nvSpPr>
        <p:spPr bwMode="auto">
          <a:xfrm>
            <a:off x="5795963" y="1989138"/>
            <a:ext cx="2663825" cy="6477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9712-2399-45F7-8BB9-FD5C4EB86017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 bldLvl="2"/>
      <p:bldP spid="475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a-DK" sz="2800" smtClean="0"/>
              <a:t>Udmåling af LV</a:t>
            </a:r>
          </a:p>
          <a:p>
            <a:pPr lvl="1" eaLnBrk="1" hangingPunct="1"/>
            <a:r>
              <a:rPr lang="da-DK" sz="2400" smtClean="0"/>
              <a:t>Traditionelt M-mode</a:t>
            </a:r>
          </a:p>
          <a:p>
            <a:pPr lvl="1" eaLnBrk="1" hangingPunct="1"/>
            <a:r>
              <a:rPr lang="da-DK" sz="2400" smtClean="0"/>
              <a:t>Anbefaler udmåling fra 2D-PLAX</a:t>
            </a:r>
          </a:p>
          <a:p>
            <a:pPr eaLnBrk="1" hangingPunct="1">
              <a:buFont typeface="Wingdings" pitchFamily="2" charset="2"/>
              <a:buNone/>
            </a:pPr>
            <a:endParaRPr lang="da-DK" sz="2800" smtClean="0"/>
          </a:p>
        </p:txBody>
      </p:sp>
      <p:pic>
        <p:nvPicPr>
          <p:cNvPr id="29699" name="Picture 5" descr="plax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429000"/>
            <a:ext cx="45370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7"/>
          <p:cNvSpPr>
            <a:spLocks noChangeShapeType="1"/>
          </p:cNvSpPr>
          <p:nvPr/>
        </p:nvSpPr>
        <p:spPr bwMode="auto">
          <a:xfrm flipH="1">
            <a:off x="5940425" y="3933825"/>
            <a:ext cx="719138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371600"/>
            <a:ext cx="708342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56BA9-70F3-4B36-B75C-E13BFF123B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Billedoptagelse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2007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3250"/>
            <a:ext cx="633095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Standard TTE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a-DK" sz="2800" smtClean="0"/>
              <a:t>Vurdering af LV fyldning</a:t>
            </a:r>
          </a:p>
          <a:p>
            <a:pPr eaLnBrk="1" hangingPunct="1">
              <a:buFont typeface="Wingdings" pitchFamily="2" charset="2"/>
              <a:buNone/>
            </a:pPr>
            <a:endParaRPr lang="da-DK" sz="2800" smtClean="0"/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484313"/>
            <a:ext cx="4402137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DC57-1B17-4299-A3E2-1FB79D8DCE01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Billedoptagelse</a:t>
            </a:r>
            <a:endParaRPr lang="da-D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F3D58"/>
      </a:dk1>
      <a:lt1>
        <a:srgbClr val="FFFFFF"/>
      </a:lt1>
      <a:dk2>
        <a:srgbClr val="273349"/>
      </a:dk2>
      <a:lt2>
        <a:srgbClr val="D8E8FA"/>
      </a:lt2>
      <a:accent1>
        <a:srgbClr val="F7B74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748"/>
      </a:hlink>
      <a:folHlink>
        <a:srgbClr val="FDF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218</Words>
  <Application>Microsoft Office PowerPoint</Application>
  <PresentationFormat>On-screen Show (4:3)</PresentationFormat>
  <Paragraphs>105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Diagram</vt:lpstr>
      <vt:lpstr>Billedoptagelse og rapportering: DCS standard for TTE</vt:lpstr>
      <vt:lpstr>Slide 2</vt:lpstr>
      <vt:lpstr>Standard TTE</vt:lpstr>
      <vt:lpstr>Standard TTE</vt:lpstr>
      <vt:lpstr>Standard TTE</vt:lpstr>
      <vt:lpstr>Slide 6</vt:lpstr>
      <vt:lpstr>Slide 7</vt:lpstr>
      <vt:lpstr>Slide 8</vt:lpstr>
      <vt:lpstr>Standard TTE</vt:lpstr>
      <vt:lpstr>Standard TTE</vt:lpstr>
      <vt:lpstr>Slide 11</vt:lpstr>
      <vt:lpstr>Standard TTE</vt:lpstr>
      <vt:lpstr>Standard TTE</vt:lpstr>
      <vt:lpstr>Standard TTE</vt:lpstr>
      <vt:lpstr>Udmåling og rapportering</vt:lpstr>
      <vt:lpstr>Udmåling og rapportering</vt:lpstr>
      <vt:lpstr>Specifikke kommentarer</vt:lpstr>
      <vt:lpstr>Specifikke kommentarer</vt:lpstr>
      <vt:lpstr>Specifikke kommentarer</vt:lpstr>
      <vt:lpstr>Rapportering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Thue Olsen</dc:creator>
  <cp:lastModifiedBy>Thue</cp:lastModifiedBy>
  <cp:revision>51</cp:revision>
  <dcterms:created xsi:type="dcterms:W3CDTF">2011-08-09T19:30:30Z</dcterms:created>
  <dcterms:modified xsi:type="dcterms:W3CDTF">2012-11-04T04:56:17Z</dcterms:modified>
</cp:coreProperties>
</file>