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3" r:id="rId2"/>
    <p:sldId id="256" r:id="rId3"/>
    <p:sldId id="279" r:id="rId4"/>
    <p:sldId id="277" r:id="rId5"/>
    <p:sldId id="278" r:id="rId6"/>
    <p:sldId id="280" r:id="rId7"/>
    <p:sldId id="260" r:id="rId8"/>
    <p:sldId id="272" r:id="rId9"/>
    <p:sldId id="281" r:id="rId10"/>
    <p:sldId id="283" r:id="rId11"/>
    <p:sldId id="263" r:id="rId12"/>
    <p:sldId id="298" r:id="rId13"/>
    <p:sldId id="299" r:id="rId14"/>
    <p:sldId id="300" r:id="rId15"/>
    <p:sldId id="261" r:id="rId16"/>
    <p:sldId id="285" r:id="rId17"/>
    <p:sldId id="274" r:id="rId18"/>
    <p:sldId id="276" r:id="rId19"/>
    <p:sldId id="265" r:id="rId20"/>
    <p:sldId id="290" r:id="rId21"/>
    <p:sldId id="270" r:id="rId22"/>
    <p:sldId id="289" r:id="rId23"/>
    <p:sldId id="266" r:id="rId24"/>
    <p:sldId id="302" r:id="rId25"/>
    <p:sldId id="267" r:id="rId26"/>
    <p:sldId id="293" r:id="rId27"/>
    <p:sldId id="269" r:id="rId28"/>
    <p:sldId id="271" r:id="rId29"/>
    <p:sldId id="301" r:id="rId30"/>
    <p:sldId id="291" r:id="rId31"/>
    <p:sldId id="294" r:id="rId32"/>
    <p:sldId id="295" r:id="rId33"/>
    <p:sldId id="296" r:id="rId34"/>
    <p:sldId id="297" r:id="rId3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A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45" autoAdjust="0"/>
  </p:normalViewPr>
  <p:slideViewPr>
    <p:cSldViewPr>
      <p:cViewPr varScale="1">
        <p:scale>
          <a:sx n="108" d="100"/>
          <a:sy n="108" d="100"/>
        </p:scale>
        <p:origin x="-9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28.xml"/><Relationship Id="rId18" Type="http://schemas.openxmlformats.org/officeDocument/2006/relationships/slide" Target="slides/slide34.xml"/><Relationship Id="rId3" Type="http://schemas.openxmlformats.org/officeDocument/2006/relationships/slide" Target="slides/slide9.xml"/><Relationship Id="rId7" Type="http://schemas.openxmlformats.org/officeDocument/2006/relationships/slide" Target="slides/slide20.xml"/><Relationship Id="rId12" Type="http://schemas.openxmlformats.org/officeDocument/2006/relationships/slide" Target="slides/slide26.xml"/><Relationship Id="rId17" Type="http://schemas.openxmlformats.org/officeDocument/2006/relationships/slide" Target="slides/slide33.xml"/><Relationship Id="rId2" Type="http://schemas.openxmlformats.org/officeDocument/2006/relationships/slide" Target="slides/slide8.xml"/><Relationship Id="rId16" Type="http://schemas.openxmlformats.org/officeDocument/2006/relationships/slide" Target="slides/slide32.xml"/><Relationship Id="rId1" Type="http://schemas.openxmlformats.org/officeDocument/2006/relationships/slide" Target="slides/slide3.xml"/><Relationship Id="rId6" Type="http://schemas.openxmlformats.org/officeDocument/2006/relationships/slide" Target="slides/slide19.xml"/><Relationship Id="rId11" Type="http://schemas.openxmlformats.org/officeDocument/2006/relationships/slide" Target="slides/slide25.xml"/><Relationship Id="rId5" Type="http://schemas.openxmlformats.org/officeDocument/2006/relationships/slide" Target="slides/slide17.xml"/><Relationship Id="rId15" Type="http://schemas.openxmlformats.org/officeDocument/2006/relationships/slide" Target="slides/slide31.xml"/><Relationship Id="rId10" Type="http://schemas.openxmlformats.org/officeDocument/2006/relationships/slide" Target="slides/slide23.xml"/><Relationship Id="rId4" Type="http://schemas.openxmlformats.org/officeDocument/2006/relationships/slide" Target="slides/slide11.xml"/><Relationship Id="rId9" Type="http://schemas.openxmlformats.org/officeDocument/2006/relationships/slide" Target="slides/slide22.xml"/><Relationship Id="rId14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D996F3-F11C-44DE-B959-3989718A4583}" type="datetimeFigureOut">
              <a:rPr lang="da-DK"/>
              <a:pPr>
                <a:defRPr/>
              </a:pPr>
              <a:t>21-01-2013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F2D8E3-A5C1-4297-8202-5A489311BAA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a-DK" smtClean="0"/>
              <a:t>Find Käte Schmidts billeder frem</a:t>
            </a:r>
          </a:p>
        </p:txBody>
      </p:sp>
      <p:sp>
        <p:nvSpPr>
          <p:cNvPr id="153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C591F2-381E-4CFF-919D-FF1C4E5A9609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DF2DBC-A0A5-430C-96E9-846312A0B33F}" type="slidenum">
              <a:rPr lang="da-DK" sz="1200"/>
              <a:pPr algn="r"/>
              <a:t>16</a:t>
            </a:fld>
            <a:endParaRPr lang="da-DK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C91E5E-72B1-455C-8FC1-D14A51998E08}" type="slidenum">
              <a:rPr lang="da-DK" sz="1200">
                <a:latin typeface="Calibri" pitchFamily="34" charset="0"/>
              </a:rPr>
              <a:pPr algn="r"/>
              <a:t>18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mtClean="0"/>
              <a:t>Find et tværsnit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4033FF-613B-4695-9F40-5B12BA3E1FB1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mtClean="0"/>
              <a:t>Finde Jette Brøggers TEE frem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mtClean="0"/>
              <a:t>Find et billede med dilateret aorta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564168-2DC4-422E-B35C-1CC059E9176B}" type="slidenum">
              <a:rPr lang="da-DK" sz="1200">
                <a:latin typeface="Calibri" pitchFamily="34" charset="0"/>
              </a:rPr>
              <a:pPr algn="r"/>
              <a:t>3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32</a:t>
            </a:fld>
            <a:endParaRPr lang="da-D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33</a:t>
            </a:fld>
            <a:endParaRPr lang="da-D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34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6D1065-A62B-45AC-90AA-2433735E9F9B}" type="slidenum">
              <a:rPr lang="da-DK" sz="1200">
                <a:latin typeface="Calibri" pitchFamily="34" charset="0"/>
              </a:rPr>
              <a:pPr algn="r"/>
              <a:t>4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B0919A-F970-4D12-AAA4-66732E6248F3}" type="slidenum">
              <a:rPr lang="da-DK" sz="1200">
                <a:latin typeface="Calibri" pitchFamily="34" charset="0"/>
              </a:rPr>
              <a:pPr algn="r"/>
              <a:t>5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4B2BF7-5B44-48EA-8A5F-376B15E9CAFF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D8E3-A5C1-4297-8202-5A489311BAA5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7D7823-6508-4F0F-8A6D-D3BDFCF35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907E25-E5E6-4912-8345-E1E63A5D3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1D6494-0B9E-4CC6-A9EF-3565AFDEB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589713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5625" y="6589713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C490DD-7163-4357-9D37-8EE30ACE5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6200" y="6589713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905625" y="6589713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05C3ED-8D13-4A14-8F92-953CEA732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589713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5625" y="6589713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BFAA07-475B-4896-9BB4-E2B1891B6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5EF4B6-A857-47E2-895D-FC022EC3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F83715-D95E-408F-9E76-57EC24C3C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311AA4-EC04-4762-BE19-9E33D2CC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6A3D24-E11D-4DFE-83B2-6C89244C7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54BC6-852A-44BC-B419-51A62B257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1F1B45-D4C1-4778-B8F7-BB4FDA191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C86B8-5D27-4E70-8CF5-E1BF2EA8F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C9923E-74BA-4040-8FF7-75E58227D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ekkokardiografi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11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2" descr="C:\Users\Thue\Desktop\Joomla_sites\ekko_site\jupgrade\templates\darkekko2\images\header-object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277813" y="-3175"/>
            <a:ext cx="140017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titeltypografi i masteren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82550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+mn-lt"/>
              </a:rPr>
              <a:t>Ekko 1 – kursus i basal ekkokardiografi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788" y="82550"/>
            <a:ext cx="27384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>
                <a:solidFill>
                  <a:schemeClr val="bg2"/>
                </a:solidFill>
                <a:latin typeface="+mn-lt"/>
              </a:rPr>
              <a:t> Dansk Cardiologisk Selskab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713"/>
            <a:ext cx="2895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Introduktion til klappatologi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589713"/>
            <a:ext cx="2133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4C4497-4882-4EFA-A087-FFA149896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EH,%20PLAX,%20f&#248;r.wmv" TargetMode="External"/><Relationship Id="rId7" Type="http://schemas.openxmlformats.org/officeDocument/2006/relationships/image" Target="../media/image22.png"/><Relationship Id="rId2" Type="http://schemas.openxmlformats.org/officeDocument/2006/relationships/video" Target="TTE%204%20ch%20MI%20sek%20col.wmv" TargetMode="External"/><Relationship Id="rId1" Type="http://schemas.openxmlformats.org/officeDocument/2006/relationships/video" Target="TTE%204%20ch%20MI%20sek.wmv" TargetMode="Externa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5.png"/><Relationship Id="rId4" Type="http://schemas.openxmlformats.org/officeDocument/2006/relationships/video" Target="EH,%20PLAX,%20f&#248;r%20m%20col.wmv" TargetMode="Externa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video" Target="MS%20efter%20mplastik.wmv" TargetMode="External"/><Relationship Id="rId7" Type="http://schemas.openxmlformats.org/officeDocument/2006/relationships/image" Target="../media/image30.png"/><Relationship Id="rId2" Type="http://schemas.openxmlformats.org/officeDocument/2006/relationships/video" Target="MS%20sax.wmv" TargetMode="External"/><Relationship Id="rId1" Type="http://schemas.openxmlformats.org/officeDocument/2006/relationships/video" Target="MS%20plax.wmv" TargetMode="Externa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sax%20ao.wmv" TargetMode="Externa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Jacob%20Eifer%20M&#248;ller\Dokumenter\standard\sax%20ao.avi" TargetMode="External"/><Relationship Id="rId1" Type="http://schemas.openxmlformats.org/officeDocument/2006/relationships/video" Target="TTE%20PLAX%202.wmv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AS%20TTE%20SAX.wmv" TargetMode="External"/><Relationship Id="rId1" Type="http://schemas.openxmlformats.org/officeDocument/2006/relationships/video" Target="AS%20TTE%20PLAX.wmv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video" Target="AS%20TEE%20PLAX%20col.wmv" TargetMode="External"/><Relationship Id="rId7" Type="http://schemas.openxmlformats.org/officeDocument/2006/relationships/image" Target="../media/image41.png"/><Relationship Id="rId2" Type="http://schemas.openxmlformats.org/officeDocument/2006/relationships/video" Target="AS%20TEE%20SAX.wmv" TargetMode="External"/><Relationship Id="rId1" Type="http://schemas.openxmlformats.org/officeDocument/2006/relationships/video" Target="AS%20TTE%205%20CH%20col.wmv" TargetMode="Externa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bicuspid1.wmv" TargetMode="External"/><Relationship Id="rId1" Type="http://schemas.openxmlformats.org/officeDocument/2006/relationships/video" Target="bicuspid%20a%20klap%20TEE.wmv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ocm%20plax%20kom.wmv" TargetMode="External"/><Relationship Id="rId1" Type="http://schemas.openxmlformats.org/officeDocument/2006/relationships/video" Target="subvalvul&#230;r%20membran%20TEE.wmv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Thue\Desktop\reservat\Klapper%201%20og%202_ni_sg\aortastenose.wmv" TargetMode="Externa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AI%20TTE%20PLAX%20col.wmv" TargetMode="External"/><Relationship Id="rId1" Type="http://schemas.openxmlformats.org/officeDocument/2006/relationships/video" Target="AI%20TTE%20PLAX.wmv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AI%20TTE%205CH%20col.wmv" TargetMode="External"/><Relationship Id="rId1" Type="http://schemas.openxmlformats.org/officeDocument/2006/relationships/video" Target="AI%20TTE%204CH.wmv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ao%20tee%20lax%20ai%20col%20comp.wmv" TargetMode="Externa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0.png"/><Relationship Id="rId2" Type="http://schemas.openxmlformats.org/officeDocument/2006/relationships/video" Target="AI%20APLAX%20col.wmv" TargetMode="External"/><Relationship Id="rId1" Type="http://schemas.openxmlformats.org/officeDocument/2006/relationships/video" Target="AI%20APLAX.wmv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ormal%204%20kammer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ideo" Target="TV%204%20CH,%20dil%20RV.wmv" TargetMode="Externa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4.png"/><Relationship Id="rId2" Type="http://schemas.openxmlformats.org/officeDocument/2006/relationships/video" Target="VCI,%20PAH.wmv" TargetMode="External"/><Relationship Id="rId1" Type="http://schemas.openxmlformats.org/officeDocument/2006/relationships/video" Target="TV%204%20CH%20col,%20dil%20RV.wmv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ideo" Target="Pv%20col,%20PS.wmv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9.png"/><Relationship Id="rId2" Type="http://schemas.openxmlformats.org/officeDocument/2006/relationships/video" Target="Pv%20med%20PI%20col.wmv" TargetMode="External"/><Relationship Id="rId1" Type="http://schemas.openxmlformats.org/officeDocument/2006/relationships/video" Target="Pv%20med%20PI.wmv" TargetMode="Externa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TTE%20PLAX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sax%20mv.wm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mi%20cordarup%20aplax.wmv" TargetMode="External"/><Relationship Id="rId7" Type="http://schemas.openxmlformats.org/officeDocument/2006/relationships/image" Target="../media/image11.png"/><Relationship Id="rId2" Type="http://schemas.openxmlformats.org/officeDocument/2006/relationships/video" Target="mi%20prolaps.wmv" TargetMode="External"/><Relationship Id="rId1" Type="http://schemas.openxmlformats.org/officeDocument/2006/relationships/video" Target="P2%20prolaps.wmv" TargetMode="Externa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video" Target="Barlow.wmv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video" Target="file:///C:\Users\Thue\Desktop\reservat\Klapper%201%20og%202_ni_sg\mit%20perf%20tee.wmv" TargetMode="External"/><Relationship Id="rId7" Type="http://schemas.openxmlformats.org/officeDocument/2006/relationships/image" Target="../media/image16.png"/><Relationship Id="rId2" Type="http://schemas.openxmlformats.org/officeDocument/2006/relationships/video" Target="file:///C:\Users\Thue\Desktop\reservat\Klapper%201%20og%202_ni_sg\mit%20perf%20color%20tee.wmv" TargetMode="External"/><Relationship Id="rId1" Type="http://schemas.openxmlformats.org/officeDocument/2006/relationships/video" Target="KJ%20ant%20MV%20perforation.wmv" TargetMode="Externa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video" Target="IMR%20color.wmv" TargetMode="External"/><Relationship Id="rId7" Type="http://schemas.openxmlformats.org/officeDocument/2006/relationships/image" Target="../media/image19.png"/><Relationship Id="rId2" Type="http://schemas.openxmlformats.org/officeDocument/2006/relationships/video" Target="IMR.wmv" TargetMode="External"/><Relationship Id="rId1" Type="http://schemas.openxmlformats.org/officeDocument/2006/relationships/video" Target="pap-musk-rupt.wmv" TargetMode="Externa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000"/>
              <a:t>Introduktion til klappatologi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7D7823-6508-4F0F-8A6D-D3BDFCF35C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Mitralinsufficiens, sekundær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1905000"/>
            <a:ext cx="8229600" cy="3852863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954BC6-852A-44BC-B419-51A62B257C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Mitralinsuffciens, sekundær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1800"/>
              <a:t>Dilateret LV, nedsat LVEF</a:t>
            </a:r>
          </a:p>
          <a:p>
            <a:pPr lvl="1"/>
            <a:r>
              <a:rPr lang="da-DK" sz="1800"/>
              <a:t>Annulus dilatation</a:t>
            </a:r>
          </a:p>
          <a:p>
            <a:pPr lvl="1"/>
            <a:r>
              <a:rPr lang="da-DK" sz="1800"/>
              <a:t>Displacering af papillær muskler</a:t>
            </a:r>
          </a:p>
          <a:p>
            <a:pPr lvl="1"/>
            <a:r>
              <a:rPr lang="da-DK" sz="1800"/>
              <a:t>Restriktiv cusp bevægelse</a:t>
            </a:r>
          </a:p>
        </p:txBody>
      </p:sp>
      <p:pic>
        <p:nvPicPr>
          <p:cNvPr id="13318" name="TTE 4 ch MI se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5800" y="3595688"/>
            <a:ext cx="3282950" cy="2881312"/>
          </a:xfrm>
          <a:prstGeom prst="rect">
            <a:avLst/>
          </a:prstGeom>
          <a:noFill/>
        </p:spPr>
      </p:pic>
      <p:pic>
        <p:nvPicPr>
          <p:cNvPr id="13320" name="TTE 4 ch MI sek col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91000" y="3595688"/>
            <a:ext cx="3282950" cy="2881312"/>
          </a:xfrm>
          <a:prstGeom prst="rect">
            <a:avLst/>
          </a:prstGeom>
          <a:noFill/>
        </p:spPr>
      </p:pic>
      <p:pic>
        <p:nvPicPr>
          <p:cNvPr id="13322" name="EH, PLAX, før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62400" y="1371600"/>
            <a:ext cx="2417763" cy="2195513"/>
          </a:xfrm>
          <a:prstGeom prst="rect">
            <a:avLst/>
          </a:prstGeom>
          <a:noFill/>
        </p:spPr>
      </p:pic>
      <p:pic>
        <p:nvPicPr>
          <p:cNvPr id="13323" name="EH, PLAX, før m col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97625" y="1385888"/>
            <a:ext cx="2417763" cy="219551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05C3ED-8D13-4A14-8F92-953CEA7325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77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1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3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19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vide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  <p:vide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Kvantitering</a:t>
            </a:r>
            <a:r>
              <a:rPr lang="da-DK" dirty="0" smtClean="0"/>
              <a:t> af MI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43890" cy="4800600"/>
          </a:xfrm>
        </p:spPr>
        <p:txBody>
          <a:bodyPr/>
          <a:lstStyle/>
          <a:p>
            <a:pPr>
              <a:buNone/>
            </a:pPr>
            <a:r>
              <a:rPr lang="da-DK" dirty="0" smtClean="0">
                <a:solidFill>
                  <a:schemeClr val="bg1"/>
                </a:solidFill>
              </a:rPr>
              <a:t>PISA - </a:t>
            </a:r>
            <a:r>
              <a:rPr lang="en-GB" dirty="0" smtClean="0">
                <a:solidFill>
                  <a:schemeClr val="bg1"/>
                </a:solidFill>
              </a:rPr>
              <a:t>Proximal 			Vena </a:t>
            </a:r>
            <a:r>
              <a:rPr lang="en-GB" dirty="0" err="1" smtClean="0">
                <a:solidFill>
                  <a:schemeClr val="bg1"/>
                </a:solidFill>
              </a:rPr>
              <a:t>contracta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err="1" smtClean="0">
                <a:solidFill>
                  <a:schemeClr val="bg1"/>
                </a:solidFill>
              </a:rPr>
              <a:t>Isovelocity</a:t>
            </a:r>
            <a:r>
              <a:rPr lang="en-GB" dirty="0" smtClean="0">
                <a:solidFill>
                  <a:schemeClr val="bg1"/>
                </a:solidFill>
              </a:rPr>
              <a:t> Surface Area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954BC6-852A-44BC-B419-51A62B257C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357158" y="2571744"/>
            <a:ext cx="2928958" cy="1966910"/>
            <a:chOff x="528" y="576"/>
            <a:chExt cx="2598" cy="1775"/>
          </a:xfrm>
        </p:grpSpPr>
        <p:pic>
          <p:nvPicPr>
            <p:cNvPr id="16" name="Picture 7" descr="4xc pisa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8" y="576"/>
              <a:ext cx="2496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 rot="5894487">
              <a:off x="2787" y="813"/>
              <a:ext cx="240" cy="438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rgbClr val="FE281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57158" y="4714884"/>
            <a:ext cx="2928958" cy="1824035"/>
            <a:chOff x="528" y="2400"/>
            <a:chExt cx="2496" cy="1775"/>
          </a:xfrm>
        </p:grpSpPr>
        <p:pic>
          <p:nvPicPr>
            <p:cNvPr id="19" name="Picture 8" descr="cw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28" y="2400"/>
              <a:ext cx="2496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 rot="5409752">
              <a:off x="2134" y="3530"/>
              <a:ext cx="556" cy="216"/>
            </a:xfrm>
            <a:prstGeom prst="rightArrow">
              <a:avLst>
                <a:gd name="adj1" fmla="val 25389"/>
                <a:gd name="adj2" fmla="val 72575"/>
              </a:avLst>
            </a:prstGeom>
            <a:solidFill>
              <a:srgbClr val="FE281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ahoma" pitchFamily="34" charset="0"/>
              </a:endParaRPr>
            </a:p>
          </p:txBody>
        </p:sp>
      </p:grpSp>
      <p:pic>
        <p:nvPicPr>
          <p:cNvPr id="25" name="Picture 5" descr="1"/>
          <p:cNvPicPr>
            <a:picLocks noChangeAspect="1" noChangeArrowheads="1"/>
          </p:cNvPicPr>
          <p:nvPr/>
        </p:nvPicPr>
        <p:blipFill>
          <a:blip r:embed="rId5" cstate="screen"/>
          <a:srcRect r="47674"/>
          <a:stretch>
            <a:fillRect/>
          </a:stretch>
        </p:blipFill>
        <p:spPr bwMode="auto">
          <a:xfrm>
            <a:off x="4786314" y="2428868"/>
            <a:ext cx="3429024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1"/>
          <p:cNvPicPr>
            <a:picLocks noChangeAspect="1" noChangeArrowheads="1"/>
          </p:cNvPicPr>
          <p:nvPr/>
        </p:nvPicPr>
        <p:blipFill>
          <a:blip r:embed="rId5" cstate="screen"/>
          <a:srcRect l="47820"/>
          <a:stretch>
            <a:fillRect/>
          </a:stretch>
        </p:blipFill>
        <p:spPr bwMode="auto">
          <a:xfrm>
            <a:off x="4786314" y="4506934"/>
            <a:ext cx="3419476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Følger ved kronisk </a:t>
            </a:r>
            <a:r>
              <a:rPr lang="da-DK" dirty="0" err="1" smtClean="0"/>
              <a:t>mitralinsufficiens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329114" cy="4786346"/>
          </a:xfrm>
          <a:ln w="6350">
            <a:solidFill>
              <a:srgbClr val="080A0E"/>
            </a:solidFill>
          </a:ln>
        </p:spPr>
        <p:txBody>
          <a:bodyPr/>
          <a:lstStyle/>
          <a:p>
            <a:pPr>
              <a:buNone/>
            </a:pPr>
            <a:r>
              <a:rPr lang="da-DK" i="1" u="sng" dirty="0" smtClean="0"/>
              <a:t>Venstre ventrikel:</a:t>
            </a:r>
          </a:p>
          <a:p>
            <a:r>
              <a:rPr lang="da-DK" sz="2400" dirty="0" smtClean="0"/>
              <a:t>Volumenbelastes i diastolen </a:t>
            </a:r>
          </a:p>
          <a:p>
            <a:r>
              <a:rPr lang="da-DK" sz="2400" dirty="0" smtClean="0"/>
              <a:t>LV </a:t>
            </a:r>
            <a:r>
              <a:rPr lang="da-DK" sz="2400" dirty="0" err="1" smtClean="0"/>
              <a:t>dilaterer</a:t>
            </a:r>
            <a:r>
              <a:rPr lang="da-DK" sz="2400" dirty="0" smtClean="0"/>
              <a:t> op, initialt med normal slutsystolisk volumen og normal </a:t>
            </a:r>
            <a:r>
              <a:rPr lang="da-DK" sz="2400" dirty="0" err="1" smtClean="0"/>
              <a:t>stroke</a:t>
            </a:r>
            <a:r>
              <a:rPr lang="da-DK" sz="2400" dirty="0" smtClean="0"/>
              <a:t> volumen (ofte initialt </a:t>
            </a:r>
            <a:r>
              <a:rPr lang="da-DK" sz="2400" dirty="0" err="1" smtClean="0"/>
              <a:t>hyperdynamisk</a:t>
            </a:r>
            <a:r>
              <a:rPr lang="da-DK" sz="2400" dirty="0" smtClean="0"/>
              <a:t>)</a:t>
            </a:r>
          </a:p>
          <a:p>
            <a:r>
              <a:rPr lang="da-DK" sz="2400" dirty="0" smtClean="0"/>
              <a:t>Efterhånden aftager </a:t>
            </a:r>
            <a:r>
              <a:rPr lang="da-DK" sz="2400" dirty="0" err="1" smtClean="0"/>
              <a:t>kontraktiliteten</a:t>
            </a:r>
            <a:r>
              <a:rPr lang="da-DK" sz="2400" dirty="0" smtClean="0"/>
              <a:t>, EF ”pseudonormal” eller nedsat, reduceret </a:t>
            </a:r>
            <a:r>
              <a:rPr lang="da-DK" sz="2400" dirty="0" err="1" smtClean="0"/>
              <a:t>stroke</a:t>
            </a:r>
            <a:r>
              <a:rPr lang="da-DK" sz="2400" dirty="0" smtClean="0"/>
              <a:t> volumen. 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5286380" y="1428736"/>
            <a:ext cx="3400420" cy="4800600"/>
          </a:xfrm>
          <a:ln w="6350">
            <a:solidFill>
              <a:srgbClr val="080A0E"/>
            </a:solidFill>
          </a:ln>
        </p:spPr>
        <p:txBody>
          <a:bodyPr/>
          <a:lstStyle/>
          <a:p>
            <a:pPr>
              <a:buNone/>
            </a:pPr>
            <a:r>
              <a:rPr lang="da-DK" i="1" u="sng" dirty="0" smtClean="0"/>
              <a:t>Venstre atrium:</a:t>
            </a:r>
          </a:p>
          <a:p>
            <a:r>
              <a:rPr lang="da-DK" sz="2400" dirty="0" smtClean="0"/>
              <a:t>Gradvis dilatation med først normalt  og efterhånden stigende </a:t>
            </a:r>
            <a:r>
              <a:rPr lang="da-DK" sz="2400" dirty="0" err="1" smtClean="0"/>
              <a:t>atrietryk</a:t>
            </a:r>
            <a:r>
              <a:rPr lang="da-DK" sz="2400" dirty="0" smtClean="0"/>
              <a:t> (og stigende </a:t>
            </a:r>
            <a:r>
              <a:rPr lang="da-DK" sz="2400" dirty="0" err="1" smtClean="0"/>
              <a:t>pulmonaltryk</a:t>
            </a:r>
            <a:r>
              <a:rPr lang="da-DK" sz="2400" dirty="0" smtClean="0"/>
              <a:t>)</a:t>
            </a:r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11AA4-EC04-4762-BE19-9E33D2CC29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Følger ved kronisk MI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err="1" smtClean="0"/>
              <a:t>Dilateret</a:t>
            </a:r>
            <a:r>
              <a:rPr lang="da-DK" dirty="0" smtClean="0"/>
              <a:t> </a:t>
            </a:r>
            <a:r>
              <a:rPr lang="da-DK" dirty="0" err="1" smtClean="0"/>
              <a:t>hyperdynamisk</a:t>
            </a:r>
            <a:r>
              <a:rPr lang="da-DK" dirty="0" smtClean="0"/>
              <a:t> LV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err="1" smtClean="0"/>
              <a:t>Dilateret</a:t>
            </a:r>
            <a:r>
              <a:rPr lang="da-DK" dirty="0" smtClean="0"/>
              <a:t> LA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11AA4-EC04-4762-BE19-9E33D2CC29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Mitralstenose</a:t>
            </a:r>
          </a:p>
        </p:txBody>
      </p:sp>
      <p:sp>
        <p:nvSpPr>
          <p:cNvPr id="14339" name="Pladsholder til indhold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da-DK" sz="1800"/>
              <a:t>Rheumatisk mitralstenose</a:t>
            </a:r>
          </a:p>
          <a:p>
            <a:pPr>
              <a:buFont typeface="Arial" charset="0"/>
              <a:buNone/>
            </a:pPr>
            <a:endParaRPr lang="da-DK" sz="1800" b="1"/>
          </a:p>
          <a:p>
            <a:pPr>
              <a:buFont typeface="Arial" charset="0"/>
              <a:buNone/>
            </a:pPr>
            <a:endParaRPr lang="da-DK" sz="1800" b="1"/>
          </a:p>
          <a:p>
            <a:pPr>
              <a:buFont typeface="Arial" charset="0"/>
              <a:buNone/>
            </a:pPr>
            <a:endParaRPr lang="da-DK" sz="1800" b="1"/>
          </a:p>
          <a:p>
            <a:pPr>
              <a:buFont typeface="Arial" charset="0"/>
              <a:buNone/>
            </a:pPr>
            <a:endParaRPr lang="da-DK" sz="1800" b="1"/>
          </a:p>
          <a:p>
            <a:pPr>
              <a:buFont typeface="Arial" charset="0"/>
              <a:buNone/>
            </a:pPr>
            <a:endParaRPr lang="da-DK" sz="1800" b="1"/>
          </a:p>
          <a:p>
            <a:pPr>
              <a:buFont typeface="Arial" charset="0"/>
              <a:buNone/>
            </a:pPr>
            <a:endParaRPr lang="da-DK" sz="1800" b="1"/>
          </a:p>
          <a:p>
            <a:pPr>
              <a:buFont typeface="Arial" charset="0"/>
              <a:buNone/>
            </a:pPr>
            <a:endParaRPr lang="da-DK" sz="1800"/>
          </a:p>
        </p:txBody>
      </p:sp>
      <p:sp>
        <p:nvSpPr>
          <p:cNvPr id="14342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da-DK" sz="1800" b="1"/>
              <a:t>Sekundær:</a:t>
            </a:r>
          </a:p>
          <a:p>
            <a:r>
              <a:rPr lang="da-DK" sz="1800"/>
              <a:t>(Ringkalcifikation)</a:t>
            </a:r>
          </a:p>
          <a:p>
            <a:r>
              <a:rPr lang="da-DK" sz="1800"/>
              <a:t> Undersized ring</a:t>
            </a:r>
          </a:p>
        </p:txBody>
      </p:sp>
      <p:pic>
        <p:nvPicPr>
          <p:cNvPr id="14340" name="MS pla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" y="1984375"/>
            <a:ext cx="2289175" cy="2435225"/>
          </a:xfrm>
          <a:prstGeom prst="rect">
            <a:avLst/>
          </a:prstGeom>
          <a:noFill/>
        </p:spPr>
      </p:pic>
      <p:pic>
        <p:nvPicPr>
          <p:cNvPr id="14341" name="MS sax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67000" y="3733800"/>
            <a:ext cx="1925638" cy="2668588"/>
          </a:xfrm>
          <a:prstGeom prst="rect">
            <a:avLst/>
          </a:prstGeom>
          <a:noFill/>
        </p:spPr>
      </p:pic>
      <p:pic>
        <p:nvPicPr>
          <p:cNvPr id="14343" name="MS efter mplastik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53000" y="2743200"/>
            <a:ext cx="3840163" cy="3503613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11AA4-EC04-4762-BE19-9E33D2CC29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3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Kvantitering af MS</a:t>
            </a:r>
          </a:p>
        </p:txBody>
      </p:sp>
      <p:sp>
        <p:nvSpPr>
          <p:cNvPr id="53261" name="Rectangle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Mean gradient</a:t>
            </a:r>
          </a:p>
          <a:p>
            <a:r>
              <a:rPr lang="da-DK"/>
              <a:t>MVA planimetri</a:t>
            </a:r>
          </a:p>
          <a:p>
            <a:r>
              <a:rPr lang="da-DK"/>
              <a:t>P½ time</a:t>
            </a:r>
          </a:p>
          <a:p>
            <a:r>
              <a:rPr lang="da-DK"/>
              <a:t>(Ligevægtligning)</a:t>
            </a:r>
          </a:p>
        </p:txBody>
      </p:sp>
      <p:grpSp>
        <p:nvGrpSpPr>
          <p:cNvPr id="53268" name="Group 20"/>
          <p:cNvGrpSpPr>
            <a:grpSpLocks/>
          </p:cNvGrpSpPr>
          <p:nvPr/>
        </p:nvGrpSpPr>
        <p:grpSpPr bwMode="auto">
          <a:xfrm>
            <a:off x="4648202" y="3657600"/>
            <a:ext cx="3919539" cy="2725738"/>
            <a:chOff x="2640" y="1008"/>
            <a:chExt cx="2469" cy="1717"/>
          </a:xfrm>
        </p:grpSpPr>
        <p:pic>
          <p:nvPicPr>
            <p:cNvPr id="53262" name="Picture 1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640" y="1008"/>
              <a:ext cx="2469" cy="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263" name="Picture 15"/>
            <p:cNvPicPr>
              <a:picLocks noChangeAspect="1" noChangeArrowheads="1"/>
            </p:cNvPicPr>
            <p:nvPr/>
          </p:nvPicPr>
          <p:blipFill>
            <a:blip r:embed="rId4" cstate="screen"/>
            <a:srcRect l="25772" r="25026" b="13601"/>
            <a:stretch>
              <a:fillRect/>
            </a:stretch>
          </p:blipFill>
          <p:spPr bwMode="auto">
            <a:xfrm>
              <a:off x="3227" y="1635"/>
              <a:ext cx="127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6660232" y="5517232"/>
            <a:ext cx="533400" cy="4572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3270" name="Picture 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1447800"/>
            <a:ext cx="39338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71" name="Picture 23" descr="C:\Documents and Settings\Nikolaj I\Power point, undervisning\klappatologi af NI og SG\MS Cw grad.bm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90600" y="4038600"/>
            <a:ext cx="2746375" cy="250507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55576" y="3491716"/>
            <a:ext cx="2974660" cy="36933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Calibri" pitchFamily="34" charset="0"/>
              </a:rPr>
              <a:t>MVA * VTI</a:t>
            </a:r>
            <a:r>
              <a:rPr lang="da-DK" baseline="-25000" smtClean="0">
                <a:solidFill>
                  <a:schemeClr val="bg1"/>
                </a:solidFill>
                <a:latin typeface="Calibri" pitchFamily="34" charset="0"/>
              </a:rPr>
              <a:t>mva</a:t>
            </a:r>
            <a:r>
              <a:rPr lang="da-DK" smtClean="0">
                <a:solidFill>
                  <a:schemeClr val="bg1"/>
                </a:solidFill>
                <a:latin typeface="Calibri" pitchFamily="34" charset="0"/>
              </a:rPr>
              <a:t> = </a:t>
            </a:r>
            <a:r>
              <a:rPr lang="el-GR" smtClean="0">
                <a:solidFill>
                  <a:schemeClr val="bg1"/>
                </a:solidFill>
                <a:latin typeface="Calibri" pitchFamily="34" charset="0"/>
              </a:rPr>
              <a:t>π</a:t>
            </a:r>
            <a:r>
              <a:rPr lang="da-DK" smtClean="0">
                <a:solidFill>
                  <a:schemeClr val="bg1"/>
                </a:solidFill>
                <a:latin typeface="Calibri" pitchFamily="34" charset="0"/>
              </a:rPr>
              <a:t> r</a:t>
            </a:r>
            <a:r>
              <a:rPr lang="da-DK" baseline="-25000" smtClean="0">
                <a:solidFill>
                  <a:schemeClr val="bg1"/>
                </a:solidFill>
                <a:latin typeface="Calibri" pitchFamily="34" charset="0"/>
              </a:rPr>
              <a:t>lvot</a:t>
            </a:r>
            <a:r>
              <a:rPr lang="da-DK" baseline="3000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da-DK" smtClean="0">
                <a:solidFill>
                  <a:schemeClr val="bg1"/>
                </a:solidFill>
                <a:latin typeface="Calibri" pitchFamily="34" charset="0"/>
              </a:rPr>
              <a:t> * VTI</a:t>
            </a:r>
            <a:r>
              <a:rPr lang="da-DK" baseline="-25000" smtClean="0">
                <a:solidFill>
                  <a:schemeClr val="bg1"/>
                </a:solidFill>
                <a:latin typeface="Calibri" pitchFamily="34" charset="0"/>
              </a:rPr>
              <a:t>lvot</a:t>
            </a:r>
            <a:endParaRPr lang="da-DK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5EF4B6-A857-47E2-895D-FC022EC379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Aortaklappen, normal anatomi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Aorta cuspene identificeres i højt SAX:</a:t>
            </a:r>
          </a:p>
        </p:txBody>
      </p:sp>
      <p:pic>
        <p:nvPicPr>
          <p:cNvPr id="501767" name="sax ao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81200" y="2593999"/>
            <a:ext cx="511016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1520" y="6237312"/>
            <a:ext cx="422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Non-coronare cusp, ved atrie septum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59832" y="2132856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Hø. coronare cusp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236296" y="5393183"/>
            <a:ext cx="16612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Ve. coronare cusp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355976" y="2492896"/>
            <a:ext cx="576064" cy="208823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rot="16468391">
            <a:off x="3129895" y="4703835"/>
            <a:ext cx="1372041" cy="184282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rot="9941282">
            <a:off x="5403702" y="4720128"/>
            <a:ext cx="1648962" cy="111011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5EF4B6-A857-47E2-895D-FC022EC379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017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67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76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620713"/>
            <a:ext cx="7772400" cy="1208087"/>
          </a:xfrm>
        </p:spPr>
        <p:txBody>
          <a:bodyPr/>
          <a:lstStyle/>
          <a:p>
            <a:r>
              <a:rPr lang="da-DK"/>
              <a:t>Aortaklappen, normal anatomi</a:t>
            </a:r>
          </a:p>
        </p:txBody>
      </p:sp>
      <p:pic>
        <p:nvPicPr>
          <p:cNvPr id="34819" name="TTE PLAX 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>
            <a:lum bright="4000" contrast="-20000"/>
          </a:blip>
          <a:srcRect/>
          <a:stretch>
            <a:fillRect/>
          </a:stretch>
        </p:blipFill>
        <p:spPr bwMode="auto">
          <a:xfrm>
            <a:off x="3886200" y="2917825"/>
            <a:ext cx="47894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52400" y="1295400"/>
            <a:ext cx="3476625" cy="3419475"/>
            <a:chOff x="96" y="672"/>
            <a:chExt cx="2190" cy="2154"/>
          </a:xfrm>
        </p:grpSpPr>
        <p:pic>
          <p:nvPicPr>
            <p:cNvPr id="501767" name="sax ao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96" y="960"/>
              <a:ext cx="2190" cy="1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1392" y="672"/>
              <a:ext cx="3" cy="215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5105400" y="1981200"/>
            <a:ext cx="762000" cy="304800"/>
          </a:xfrm>
          <a:prstGeom prst="curvedDown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581400" y="19954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SAX til PLAX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791200" y="1865313"/>
            <a:ext cx="257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Øverste cusp = hø.</a:t>
            </a:r>
          </a:p>
          <a:p>
            <a:r>
              <a:rPr lang="da-DK">
                <a:solidFill>
                  <a:schemeClr val="bg1"/>
                </a:solidFill>
              </a:rPr>
              <a:t>Nederste = non-cor/ ve.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1F1B45-D4C1-4778-B8F7-BB4FDA1912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Valvulær aortastenose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r>
              <a:rPr lang="da-DK" sz="2000"/>
              <a:t>Hyppigste aldersbetinget degenerering og forkalkning af cuspes</a:t>
            </a:r>
          </a:p>
          <a:p>
            <a:r>
              <a:rPr lang="da-DK" sz="2000"/>
              <a:t>→ nedsat åbningsamplitude</a:t>
            </a:r>
          </a:p>
          <a:p>
            <a:r>
              <a:rPr lang="da-DK" sz="2000"/>
              <a:t>Ofte samtidig let aortainsufficiens</a:t>
            </a:r>
          </a:p>
          <a:p>
            <a:r>
              <a:rPr lang="da-DK" sz="2000"/>
              <a:t>Bicuspid aortaklap</a:t>
            </a:r>
          </a:p>
        </p:txBody>
      </p:sp>
      <p:pic>
        <p:nvPicPr>
          <p:cNvPr id="20488" name="AS TTE PLA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1688" y="3048000"/>
            <a:ext cx="3846512" cy="3508375"/>
          </a:xfrm>
          <a:prstGeom prst="rect">
            <a:avLst/>
          </a:prstGeom>
          <a:noFill/>
        </p:spPr>
      </p:pic>
      <p:pic>
        <p:nvPicPr>
          <p:cNvPr id="20490" name="AS TTE SAX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53000" y="3044825"/>
            <a:ext cx="3846513" cy="35083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05C3ED-8D13-4A14-8F92-953CEA7325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33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2" name="Object 2048"/>
          <p:cNvGraphicFramePr>
            <a:graphicFrameLocks noChangeAspect="1"/>
          </p:cNvGraphicFramePr>
          <p:nvPr>
            <p:ph sz="half" idx="4294967295"/>
          </p:nvPr>
        </p:nvGraphicFramePr>
        <p:xfrm>
          <a:off x="3297238" y="2498725"/>
          <a:ext cx="5367337" cy="3571875"/>
        </p:xfrm>
        <a:graphic>
          <a:graphicData uri="http://schemas.openxmlformats.org/presentationml/2006/ole">
            <p:oleObj spid="_x0000_s74752" name="Diagram" r:id="rId4" imgW="6885000" imgH="4603680" progId="MSGraph.Chart.8">
              <p:embed followColorScheme="full"/>
            </p:oleObj>
          </a:graphicData>
        </a:graphic>
      </p:graphicFrame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Oversigt over klappatologi i Europa</a:t>
            </a:r>
          </a:p>
        </p:txBody>
      </p:sp>
      <p:sp>
        <p:nvSpPr>
          <p:cNvPr id="410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2000"/>
              <a:t>Mitralpatologi</a:t>
            </a:r>
          </a:p>
          <a:p>
            <a:pPr lvl="1"/>
            <a:r>
              <a:rPr lang="da-DK"/>
              <a:t>Mitralinsufficiens</a:t>
            </a:r>
          </a:p>
          <a:p>
            <a:pPr lvl="1"/>
            <a:r>
              <a:rPr lang="da-DK"/>
              <a:t>Mitralstenose</a:t>
            </a:r>
          </a:p>
          <a:p>
            <a:r>
              <a:rPr lang="da-DK" sz="2000"/>
              <a:t>Aortapatologi</a:t>
            </a:r>
          </a:p>
          <a:p>
            <a:pPr lvl="1"/>
            <a:r>
              <a:rPr lang="da-DK"/>
              <a:t>Aortastenose</a:t>
            </a:r>
          </a:p>
          <a:p>
            <a:pPr lvl="1"/>
            <a:r>
              <a:rPr lang="da-DK"/>
              <a:t>Aortainsufficiens</a:t>
            </a:r>
          </a:p>
          <a:p>
            <a:r>
              <a:rPr lang="da-DK" sz="2000"/>
              <a:t>Tricuspidalpatologi</a:t>
            </a:r>
          </a:p>
          <a:p>
            <a:pPr lvl="1"/>
            <a:r>
              <a:rPr lang="da-DK"/>
              <a:t>Tricuspidalinsufficiens</a:t>
            </a:r>
          </a:p>
          <a:p>
            <a:pPr lvl="1"/>
            <a:r>
              <a:rPr lang="da-DK"/>
              <a:t>Tricuspidalstenose</a:t>
            </a:r>
          </a:p>
          <a:p>
            <a:r>
              <a:rPr lang="da-DK" sz="2000"/>
              <a:t>Pulmonalpatologi</a:t>
            </a:r>
          </a:p>
          <a:p>
            <a:pPr lvl="1"/>
            <a:r>
              <a:rPr lang="da-DK"/>
              <a:t>Pulmonalinsufficiens</a:t>
            </a:r>
          </a:p>
          <a:p>
            <a:pPr lvl="1"/>
            <a:r>
              <a:rPr lang="da-DK"/>
              <a:t>Pulmonalstenose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5EF4B6-A857-47E2-895D-FC022EC379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Valvulær aortastenose</a:t>
            </a:r>
          </a:p>
        </p:txBody>
      </p:sp>
      <p:pic>
        <p:nvPicPr>
          <p:cNvPr id="64519" name="AS TTE 5 CH co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5488" y="1649415"/>
            <a:ext cx="3846512" cy="3922725"/>
          </a:xfrm>
          <a:prstGeom prst="rect">
            <a:avLst/>
          </a:prstGeom>
          <a:noFill/>
        </p:spPr>
      </p:pic>
      <p:pic>
        <p:nvPicPr>
          <p:cNvPr id="64520" name="AS TEE SAX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34000" y="1219200"/>
            <a:ext cx="3300413" cy="3009900"/>
          </a:xfrm>
          <a:prstGeom prst="rect">
            <a:avLst/>
          </a:prstGeom>
          <a:noFill/>
        </p:spPr>
      </p:pic>
      <p:pic>
        <p:nvPicPr>
          <p:cNvPr id="64521" name="AS TEE PLAX col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10200" y="3505200"/>
            <a:ext cx="3300413" cy="30099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" fill="hold"/>
                                        <p:tgtEl>
                                          <p:spTgt spid="64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5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0" fill="hold"/>
                                        <p:tgtEl>
                                          <p:spTgt spid="64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9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1" fill="hold"/>
                                        <p:tgtEl>
                                          <p:spTgt spid="645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1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4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4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9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2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4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0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2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45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Bicuspid aortaklap</a:t>
            </a:r>
          </a:p>
        </p:txBody>
      </p:sp>
      <p:pic>
        <p:nvPicPr>
          <p:cNvPr id="27651" name="bicuspid a klap TEE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876800" y="2590800"/>
            <a:ext cx="4127500" cy="2974975"/>
          </a:xfrm>
        </p:spPr>
      </p:pic>
      <p:pic>
        <p:nvPicPr>
          <p:cNvPr id="27652" name="bicuspid1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" y="2514600"/>
            <a:ext cx="465296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81200" y="2057400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chemeClr val="bg1"/>
                </a:solidFill>
              </a:rPr>
              <a:t>TTE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324600" y="205740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chemeClr val="bg1"/>
                </a:solidFill>
              </a:rPr>
              <a:t>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5EF4B6-A857-47E2-895D-FC022EC379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3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Kvantitering af AS</a:t>
            </a: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2286000"/>
            <a:ext cx="5743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3749675"/>
            <a:ext cx="30876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72200" y="3911600"/>
            <a:ext cx="26336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1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81400" y="4191000"/>
            <a:ext cx="245427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6" name="AutoShape 18"/>
          <p:cNvSpPr>
            <a:spLocks noChangeArrowheads="1"/>
          </p:cNvSpPr>
          <p:nvPr/>
        </p:nvSpPr>
        <p:spPr bwMode="auto">
          <a:xfrm rot="2519710">
            <a:off x="4191000" y="28194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AutoShape 19"/>
          <p:cNvSpPr>
            <a:spLocks noChangeArrowheads="1"/>
          </p:cNvSpPr>
          <p:nvPr/>
        </p:nvSpPr>
        <p:spPr bwMode="auto">
          <a:xfrm>
            <a:off x="5562600" y="32766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AutoShape 20"/>
          <p:cNvSpPr>
            <a:spLocks noChangeArrowheads="1"/>
          </p:cNvSpPr>
          <p:nvPr/>
        </p:nvSpPr>
        <p:spPr bwMode="auto">
          <a:xfrm rot="-1530639">
            <a:off x="7086600" y="30480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3509" name="Picture 2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" y="1371600"/>
            <a:ext cx="24479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6" grpId="0" animBg="1"/>
      <p:bldP spid="63507" grpId="0" animBg="1"/>
      <p:bldP spid="635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Subvalvulær aortastenose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000"/>
              <a:t>Membran i udløbsdelen</a:t>
            </a:r>
          </a:p>
        </p:txBody>
      </p:sp>
      <p:sp>
        <p:nvSpPr>
          <p:cNvPr id="22534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/>
              <a:t>Obstruktion i LVOT pga HOCM med SAM:</a:t>
            </a:r>
          </a:p>
        </p:txBody>
      </p:sp>
      <p:pic>
        <p:nvPicPr>
          <p:cNvPr id="22532" name="subvalvulær membran TEE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0" y="2470150"/>
            <a:ext cx="5214938" cy="3625850"/>
          </a:xfrm>
        </p:spPr>
      </p:pic>
      <p:pic>
        <p:nvPicPr>
          <p:cNvPr id="22533" name="hocm plax kom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40375" y="2740025"/>
            <a:ext cx="337502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11AA4-EC04-4762-BE19-9E33D2CC29A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Følger ved </a:t>
            </a:r>
            <a:r>
              <a:rPr lang="da-DK" dirty="0" err="1" smtClean="0"/>
              <a:t>aortastenose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Kronisk </a:t>
            </a:r>
            <a:r>
              <a:rPr lang="da-DK" dirty="0" err="1" smtClean="0"/>
              <a:t>pressure</a:t>
            </a:r>
            <a:r>
              <a:rPr lang="da-DK" dirty="0" smtClean="0"/>
              <a:t> </a:t>
            </a:r>
            <a:r>
              <a:rPr lang="da-DK" dirty="0" err="1" smtClean="0"/>
              <a:t>overload</a:t>
            </a:r>
            <a:r>
              <a:rPr lang="da-DK" dirty="0" smtClean="0"/>
              <a:t> resulterer i koncentrisk </a:t>
            </a:r>
            <a:r>
              <a:rPr lang="da-DK" dirty="0" err="1" smtClean="0"/>
              <a:t>hypertrofi</a:t>
            </a:r>
            <a:r>
              <a:rPr lang="da-DK" dirty="0" smtClean="0"/>
              <a:t> uden dilatation</a:t>
            </a:r>
          </a:p>
          <a:p>
            <a:r>
              <a:rPr lang="da-DK" dirty="0" smtClean="0"/>
              <a:t>Diastolisk dysfunktion</a:t>
            </a:r>
          </a:p>
          <a:p>
            <a:r>
              <a:rPr lang="da-DK" dirty="0" err="1" smtClean="0"/>
              <a:t>Dilateret</a:t>
            </a:r>
            <a:r>
              <a:rPr lang="da-DK" dirty="0" smtClean="0"/>
              <a:t> venstre atrium</a:t>
            </a:r>
          </a:p>
          <a:p>
            <a:r>
              <a:rPr lang="da-DK" dirty="0" smtClean="0"/>
              <a:t>Senere systolisk dysfunktion (ofte reversibel)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  <p:pic>
        <p:nvPicPr>
          <p:cNvPr id="6" name="aortasteno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276872"/>
            <a:ext cx="3279998" cy="327999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11AA4-EC04-4762-BE19-9E33D2CC29A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Aortainsufficiens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57676" cy="4800600"/>
          </a:xfrm>
        </p:spPr>
        <p:txBody>
          <a:bodyPr/>
          <a:lstStyle/>
          <a:p>
            <a:pPr>
              <a:buNone/>
            </a:pPr>
            <a:r>
              <a:rPr lang="da-DK" sz="2000" dirty="0"/>
              <a:t>Degeneration af </a:t>
            </a:r>
            <a:r>
              <a:rPr lang="da-DK" sz="2000" dirty="0" smtClean="0"/>
              <a:t>aortaklappen (1°)</a:t>
            </a:r>
            <a:endParaRPr lang="da-DK" sz="2000" dirty="0"/>
          </a:p>
          <a:p>
            <a:pPr>
              <a:buNone/>
            </a:pPr>
            <a:r>
              <a:rPr lang="da-DK" sz="2000" dirty="0" err="1"/>
              <a:t>Bicuspid</a:t>
            </a:r>
            <a:r>
              <a:rPr lang="da-DK" sz="2000" dirty="0"/>
              <a:t> </a:t>
            </a:r>
            <a:r>
              <a:rPr lang="da-DK" sz="2000" dirty="0" smtClean="0"/>
              <a:t>klap (1°)</a:t>
            </a:r>
            <a:endParaRPr lang="da-DK" sz="2000" dirty="0"/>
          </a:p>
          <a:p>
            <a:pPr>
              <a:buNone/>
            </a:pPr>
            <a:r>
              <a:rPr lang="da-DK" sz="2000" dirty="0" err="1"/>
              <a:t>Dilateret</a:t>
            </a:r>
            <a:r>
              <a:rPr lang="da-DK" sz="2000" dirty="0"/>
              <a:t> aorta </a:t>
            </a:r>
            <a:r>
              <a:rPr lang="da-DK" sz="2000" dirty="0" smtClean="0"/>
              <a:t>ascendens (2°)</a:t>
            </a:r>
            <a:endParaRPr lang="da-DK" sz="2000" dirty="0"/>
          </a:p>
        </p:txBody>
      </p:sp>
      <p:pic>
        <p:nvPicPr>
          <p:cNvPr id="25608" name="AI TTE PLA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675" y="2763860"/>
            <a:ext cx="4175125" cy="3808412"/>
          </a:xfrm>
          <a:prstGeom prst="rect">
            <a:avLst/>
          </a:prstGeom>
          <a:noFill/>
        </p:spPr>
      </p:pic>
      <p:pic>
        <p:nvPicPr>
          <p:cNvPr id="25609" name="AI TTE PLAX col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24400" y="2743200"/>
            <a:ext cx="4175125" cy="380841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53" fill="hold"/>
                                        <p:tgtEl>
                                          <p:spTgt spid="25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5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Aortainsufficiens</a:t>
            </a:r>
          </a:p>
        </p:txBody>
      </p:sp>
      <p:pic>
        <p:nvPicPr>
          <p:cNvPr id="69636" name="AI TTE 4CH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2590800"/>
            <a:ext cx="4175125" cy="3808413"/>
          </a:xfrm>
          <a:prstGeom prst="rect">
            <a:avLst/>
          </a:prstGeom>
          <a:noFill/>
        </p:spPr>
      </p:pic>
      <p:pic>
        <p:nvPicPr>
          <p:cNvPr id="69637" name="AI TTE 5CH col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24400" y="2590800"/>
            <a:ext cx="4175125" cy="38084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81" fill="hold"/>
                                        <p:tgtEl>
                                          <p:spTgt spid="69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9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Aortadilatation/dissektion</a:t>
            </a:r>
          </a:p>
        </p:txBody>
      </p:sp>
      <p:pic>
        <p:nvPicPr>
          <p:cNvPr id="28675" name="ao tee lax ai col comp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835150" y="1717675"/>
            <a:ext cx="5761038" cy="43465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5EF4B6-A857-47E2-895D-FC022EC379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Aortainsufficiens, kvantitering</a:t>
            </a:r>
          </a:p>
        </p:txBody>
      </p:sp>
      <p:pic>
        <p:nvPicPr>
          <p:cNvPr id="24583" name="AI APLA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" y="1447800"/>
            <a:ext cx="2746375" cy="2505075"/>
          </a:xfrm>
          <a:prstGeom prst="rect">
            <a:avLst/>
          </a:prstGeom>
          <a:noFill/>
        </p:spPr>
      </p:pic>
      <p:pic>
        <p:nvPicPr>
          <p:cNvPr id="24584" name="AI APLAX col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3400" y="3962400"/>
            <a:ext cx="2746375" cy="2505075"/>
          </a:xfrm>
          <a:prstGeom prst="rect">
            <a:avLst/>
          </a:prstGeom>
          <a:noFill/>
        </p:spPr>
      </p:pic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4038600" y="2392363"/>
            <a:ext cx="4394200" cy="4008437"/>
            <a:chOff x="2544" y="1507"/>
            <a:chExt cx="2768" cy="2525"/>
          </a:xfrm>
        </p:grpSpPr>
        <p:pic>
          <p:nvPicPr>
            <p:cNvPr id="24582" name="Picture 6" descr="C:\Documents and Settings\Nikolaj I\Power point, undervisning\klappatologi af NI og SG\AI Cw.bmp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544" y="1507"/>
              <a:ext cx="2768" cy="2525"/>
            </a:xfrm>
            <a:prstGeom prst="rect">
              <a:avLst/>
            </a:prstGeom>
            <a:noFill/>
          </p:spPr>
        </p:pic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3373" y="2764"/>
              <a:ext cx="336" cy="38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794125" y="1636713"/>
            <a:ext cx="4587875" cy="92551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	</a:t>
            </a:r>
            <a:r>
              <a:rPr lang="da-DK" u="sng">
                <a:solidFill>
                  <a:schemeClr val="bg1"/>
                </a:solidFill>
              </a:rPr>
              <a:t> Let	Moderat		Svær</a:t>
            </a:r>
          </a:p>
          <a:p>
            <a:r>
              <a:rPr lang="da-DK">
                <a:solidFill>
                  <a:schemeClr val="bg1"/>
                </a:solidFill>
              </a:rPr>
              <a:t>VC(mm)	 &lt;3	3-6		&gt;6</a:t>
            </a:r>
          </a:p>
          <a:p>
            <a:r>
              <a:rPr lang="da-DK">
                <a:solidFill>
                  <a:schemeClr val="bg1"/>
                </a:solidFill>
              </a:rPr>
              <a:t>PHT(ms) &gt;500	200-500		&lt;200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2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8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Følger ved kronisk aortainsufficiens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72452" cy="4800600"/>
          </a:xfrm>
        </p:spPr>
        <p:txBody>
          <a:bodyPr/>
          <a:lstStyle/>
          <a:p>
            <a:pPr>
              <a:buNone/>
            </a:pPr>
            <a:r>
              <a:rPr lang="da-DK" i="1" u="sng" dirty="0" smtClean="0"/>
              <a:t>Venstre ventrikel</a:t>
            </a:r>
            <a:r>
              <a:rPr lang="da-DK" dirty="0" smtClean="0"/>
              <a:t>:</a:t>
            </a:r>
          </a:p>
          <a:p>
            <a:r>
              <a:rPr lang="da-DK" dirty="0" smtClean="0"/>
              <a:t>Volumen </a:t>
            </a:r>
            <a:r>
              <a:rPr lang="da-DK" dirty="0" err="1" smtClean="0"/>
              <a:t>overload</a:t>
            </a:r>
            <a:r>
              <a:rPr lang="da-DK" dirty="0" smtClean="0"/>
              <a:t> medfører dilatation, initialt med bevaret EF</a:t>
            </a:r>
          </a:p>
          <a:p>
            <a:r>
              <a:rPr lang="da-DK" dirty="0" smtClean="0"/>
              <a:t>Kronisk </a:t>
            </a:r>
            <a:r>
              <a:rPr lang="da-DK" dirty="0" err="1" smtClean="0"/>
              <a:t>volumenoverload</a:t>
            </a:r>
            <a:r>
              <a:rPr lang="da-DK" dirty="0" smtClean="0"/>
              <a:t> medfører nedsat systolisk funktion, evt. irreversibel</a:t>
            </a:r>
          </a:p>
          <a:p>
            <a:pPr>
              <a:buNone/>
            </a:pPr>
            <a:endParaRPr lang="da-DK" i="1" u="sng" dirty="0" smtClean="0"/>
          </a:p>
          <a:p>
            <a:pPr>
              <a:buNone/>
            </a:pPr>
            <a:r>
              <a:rPr lang="da-DK" i="1" u="sng" dirty="0" err="1" smtClean="0"/>
              <a:t>Mitralklappen</a:t>
            </a:r>
            <a:r>
              <a:rPr lang="da-DK" i="1" u="sng" dirty="0" smtClean="0"/>
              <a:t>:</a:t>
            </a:r>
          </a:p>
          <a:p>
            <a:r>
              <a:rPr lang="da-DK" dirty="0" smtClean="0"/>
              <a:t>Højfrekvent flagren af </a:t>
            </a:r>
            <a:r>
              <a:rPr lang="da-DK" dirty="0" err="1" smtClean="0"/>
              <a:t>anterior</a:t>
            </a:r>
            <a:r>
              <a:rPr lang="da-DK" dirty="0" smtClean="0"/>
              <a:t> flig</a:t>
            </a:r>
          </a:p>
          <a:p>
            <a:r>
              <a:rPr lang="da-DK" dirty="0" smtClean="0"/>
              <a:t>”revers </a:t>
            </a:r>
            <a:r>
              <a:rPr lang="da-DK" dirty="0" err="1" smtClean="0"/>
              <a:t>doming</a:t>
            </a:r>
            <a:r>
              <a:rPr lang="da-DK" dirty="0" smtClean="0"/>
              <a:t>” af </a:t>
            </a:r>
            <a:r>
              <a:rPr lang="da-DK" dirty="0" err="1" smtClean="0"/>
              <a:t>anterior</a:t>
            </a:r>
            <a:r>
              <a:rPr lang="da-DK" dirty="0" smtClean="0"/>
              <a:t> flig</a:t>
            </a:r>
          </a:p>
          <a:p>
            <a:r>
              <a:rPr lang="da-DK" dirty="0" smtClean="0"/>
              <a:t>Jet læsion på </a:t>
            </a:r>
            <a:r>
              <a:rPr lang="da-DK" dirty="0" err="1" smtClean="0"/>
              <a:t>septum</a:t>
            </a:r>
            <a:r>
              <a:rPr lang="da-DK" dirty="0" smtClean="0"/>
              <a:t> eller </a:t>
            </a:r>
            <a:r>
              <a:rPr lang="da-DK" dirty="0" err="1" smtClean="0"/>
              <a:t>anterior</a:t>
            </a:r>
            <a:r>
              <a:rPr lang="da-DK" dirty="0" smtClean="0"/>
              <a:t> </a:t>
            </a:r>
            <a:r>
              <a:rPr lang="da-DK" dirty="0" err="1" smtClean="0"/>
              <a:t>mitralflig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normal 4 kammer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196958"/>
            <a:ext cx="4700590" cy="3203841"/>
          </a:xfrm>
          <a:prstGeom prst="rect">
            <a:avLst/>
          </a:prstGeom>
          <a:noFill/>
        </p:spPr>
      </p:pic>
      <p:pic>
        <p:nvPicPr>
          <p:cNvPr id="40963" name="Picture 3" descr="http://www.med.yale.edu/intmed/cardio/echo_atlas/views/graphics/4_chamber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06988" y="1706563"/>
            <a:ext cx="3656012" cy="3170237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Mitralklappen, normal anatomi</a:t>
            </a:r>
          </a:p>
        </p:txBody>
      </p:sp>
      <p:sp>
        <p:nvSpPr>
          <p:cNvPr id="40965" name="Rectangle 5"/>
          <p:cNvSpPr>
            <a:spLocks noGrp="1"/>
          </p:cNvSpPr>
          <p:nvPr>
            <p:ph type="body" idx="1"/>
          </p:nvPr>
        </p:nvSpPr>
        <p:spPr>
          <a:xfrm>
            <a:off x="457200" y="1555750"/>
            <a:ext cx="8229600" cy="4800600"/>
          </a:xfrm>
        </p:spPr>
        <p:txBody>
          <a:bodyPr/>
          <a:lstStyle/>
          <a:p>
            <a:r>
              <a:rPr lang="da-DK" sz="2200" dirty="0" err="1"/>
              <a:t>Cuspe</a:t>
            </a:r>
            <a:r>
              <a:rPr lang="da-DK" sz="2200" dirty="0"/>
              <a:t>, </a:t>
            </a:r>
            <a:r>
              <a:rPr lang="da-DK" sz="2200" dirty="0" err="1"/>
              <a:t>anterior</a:t>
            </a:r>
            <a:r>
              <a:rPr lang="da-DK" sz="2200" dirty="0"/>
              <a:t> og </a:t>
            </a:r>
            <a:r>
              <a:rPr lang="da-DK" sz="2200" dirty="0" err="1"/>
              <a:t>posterior</a:t>
            </a:r>
            <a:endParaRPr lang="da-DK" sz="2200" dirty="0"/>
          </a:p>
          <a:p>
            <a:r>
              <a:rPr lang="da-DK" sz="2200" dirty="0" err="1"/>
              <a:t>Chordae</a:t>
            </a:r>
            <a:endParaRPr lang="da-DK" sz="2200" dirty="0"/>
          </a:p>
          <a:p>
            <a:r>
              <a:rPr lang="da-DK" sz="2200" dirty="0" err="1" smtClean="0"/>
              <a:t>Papillærmuskler</a:t>
            </a:r>
            <a:endParaRPr lang="da-DK" sz="2200" dirty="0" smtClean="0"/>
          </a:p>
          <a:p>
            <a:r>
              <a:rPr lang="da-DK" sz="2200" dirty="0" err="1" smtClean="0"/>
              <a:t>Mitralannulus</a:t>
            </a:r>
            <a:endParaRPr lang="da-DK" sz="2200" dirty="0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8001000" y="2452688"/>
            <a:ext cx="1022350" cy="3667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Papillær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562600" y="3657600"/>
            <a:ext cx="16573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Anteriore cusp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V="1">
            <a:off x="7239000" y="3505200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239000" y="3962400"/>
            <a:ext cx="1781175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Posteriore cusp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V="1">
            <a:off x="8077200" y="3276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7772400" y="262255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5EF4B6-A857-47E2-895D-FC022EC379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40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Tricuspidalklap patologi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835525" cy="4800600"/>
          </a:xfrm>
        </p:spPr>
        <p:txBody>
          <a:bodyPr/>
          <a:lstStyle/>
          <a:p>
            <a:r>
              <a:rPr lang="da-DK" sz="2000"/>
              <a:t>Tricuspidalinsufficiens oftest sekundær til kammer/annulus dilatation som følge af: </a:t>
            </a:r>
          </a:p>
          <a:p>
            <a:pPr lvl="1"/>
            <a:r>
              <a:rPr lang="da-DK" sz="1800"/>
              <a:t>Mitralklapsygdom</a:t>
            </a:r>
          </a:p>
          <a:p>
            <a:pPr lvl="1"/>
            <a:r>
              <a:rPr lang="da-DK" sz="1800"/>
              <a:t>Aortaklapsygdom</a:t>
            </a:r>
          </a:p>
          <a:p>
            <a:pPr lvl="1"/>
            <a:r>
              <a:rPr lang="da-DK" sz="1800"/>
              <a:t>RV sygdom (iskæmisk, ARVC)</a:t>
            </a:r>
          </a:p>
          <a:p>
            <a:pPr lvl="1"/>
            <a:r>
              <a:rPr lang="da-DK" sz="1800"/>
              <a:t>Pulmonalklap sygdom</a:t>
            </a:r>
          </a:p>
          <a:p>
            <a:pPr lvl="1"/>
            <a:r>
              <a:rPr lang="da-DK" sz="1800"/>
              <a:t>Pulmonal hypertension primær/sekundær</a:t>
            </a:r>
          </a:p>
          <a:p>
            <a:r>
              <a:rPr lang="da-DK" sz="2000"/>
              <a:t>Primær</a:t>
            </a:r>
          </a:p>
          <a:p>
            <a:pPr lvl="1"/>
            <a:r>
              <a:rPr lang="da-DK" sz="1800"/>
              <a:t>Endokardit</a:t>
            </a:r>
          </a:p>
          <a:p>
            <a:pPr lvl="1"/>
            <a:r>
              <a:rPr lang="da-DK" sz="1800"/>
              <a:t>Medicinsk, Percolider</a:t>
            </a:r>
          </a:p>
          <a:p>
            <a:pPr lvl="1"/>
            <a:r>
              <a:rPr lang="da-DK" sz="1800"/>
              <a:t>Carcinoide tumores</a:t>
            </a:r>
          </a:p>
          <a:p>
            <a:pPr lvl="1"/>
            <a:endParaRPr lang="da-DK" sz="1800"/>
          </a:p>
        </p:txBody>
      </p:sp>
      <p:pic>
        <p:nvPicPr>
          <p:cNvPr id="65544" name="TV 4 CH, dil RV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18025" y="2390775"/>
            <a:ext cx="4397375" cy="40100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" fill="hold"/>
                                        <p:tgtEl>
                                          <p:spTgt spid="65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5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Tricuspidalklap patologi</a:t>
            </a:r>
          </a:p>
        </p:txBody>
      </p:sp>
      <p:pic>
        <p:nvPicPr>
          <p:cNvPr id="70662" name="TV 4 CH col, dil RV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400" y="1981200"/>
            <a:ext cx="4394200" cy="4008438"/>
          </a:xfrm>
          <a:prstGeom prst="rect">
            <a:avLst/>
          </a:prstGeom>
          <a:noFill/>
        </p:spPr>
      </p:pic>
      <p:pic>
        <p:nvPicPr>
          <p:cNvPr id="70663" name="Picture 7" descr="C:\Documents and Settings\Nikolaj I\Power point, undervisning\klappatologi af NI og SG\TI Cw, PAH.bm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34000" y="1339850"/>
            <a:ext cx="3292475" cy="3003550"/>
          </a:xfrm>
          <a:prstGeom prst="rect">
            <a:avLst/>
          </a:prstGeom>
          <a:noFill/>
        </p:spPr>
      </p:pic>
      <p:pic>
        <p:nvPicPr>
          <p:cNvPr id="70664" name="VCI, PAH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18125" y="3505200"/>
            <a:ext cx="3292475" cy="30035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" fill="hold"/>
                                        <p:tgtEl>
                                          <p:spTgt spid="706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5" fill="hold"/>
                                        <p:tgtEl>
                                          <p:spTgt spid="70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66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0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06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2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66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0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Pulmonalklap patologi</a:t>
            </a:r>
          </a:p>
        </p:txBody>
      </p:sp>
      <p:sp>
        <p:nvSpPr>
          <p:cNvPr id="71685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000"/>
              <a:t>Pulmonalstenose</a:t>
            </a:r>
          </a:p>
          <a:p>
            <a:pPr lvl="1"/>
            <a:r>
              <a:rPr lang="da-DK" sz="1800"/>
              <a:t>Kongenit</a:t>
            </a:r>
          </a:p>
          <a:p>
            <a:pPr lvl="1"/>
            <a:r>
              <a:rPr lang="da-DK" sz="1800"/>
              <a:t>Efter kirurgi</a:t>
            </a:r>
          </a:p>
          <a:p>
            <a:r>
              <a:rPr lang="da-DK" sz="2000"/>
              <a:t>Pulmonalisufficiens</a:t>
            </a:r>
          </a:p>
          <a:p>
            <a:pPr lvl="1"/>
            <a:r>
              <a:rPr lang="da-DK" sz="1800"/>
              <a:t>Primær,kongenit</a:t>
            </a:r>
          </a:p>
          <a:p>
            <a:pPr lvl="1"/>
            <a:r>
              <a:rPr lang="da-DK" sz="1800"/>
              <a:t>Sekundær</a:t>
            </a:r>
          </a:p>
          <a:p>
            <a:pPr lvl="2"/>
            <a:r>
              <a:rPr lang="da-DK" sz="1600"/>
              <a:t>Efter kongenit kirurgi</a:t>
            </a:r>
          </a:p>
          <a:p>
            <a:pPr lvl="2"/>
            <a:r>
              <a:rPr lang="da-DK" sz="1600"/>
              <a:t>Pga PAH</a:t>
            </a:r>
          </a:p>
        </p:txBody>
      </p:sp>
      <p:pic>
        <p:nvPicPr>
          <p:cNvPr id="71686" name="Pv col, P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5238" y="1373188"/>
            <a:ext cx="3840162" cy="3503612"/>
          </a:xfrm>
          <a:prstGeom prst="rect">
            <a:avLst/>
          </a:prstGeom>
          <a:noFill/>
        </p:spPr>
      </p:pic>
      <p:pic>
        <p:nvPicPr>
          <p:cNvPr id="71687" name="Picture 7" descr="C:\Documents and Settings\Nikolaj I\Power point, undervisning\klappatologi af NI og SG\PS Cw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19400" y="4048125"/>
            <a:ext cx="2746375" cy="25050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4" fill="hold"/>
                                        <p:tgtEl>
                                          <p:spTgt spid="716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68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16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Pulmonalklap patologi</a:t>
            </a:r>
          </a:p>
        </p:txBody>
      </p:sp>
      <p:sp>
        <p:nvSpPr>
          <p:cNvPr id="72710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000"/>
              <a:t>Pulmonalinsufficiens</a:t>
            </a:r>
          </a:p>
          <a:p>
            <a:pPr lvl="1"/>
            <a:r>
              <a:rPr lang="da-DK" sz="1800"/>
              <a:t>Cw igennem PI jet</a:t>
            </a:r>
          </a:p>
        </p:txBody>
      </p:sp>
      <p:pic>
        <p:nvPicPr>
          <p:cNvPr id="72711" name="Pv med PI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" y="3044825"/>
            <a:ext cx="3846513" cy="3508375"/>
          </a:xfrm>
          <a:prstGeom prst="rect">
            <a:avLst/>
          </a:prstGeom>
          <a:noFill/>
        </p:spPr>
      </p:pic>
      <p:pic>
        <p:nvPicPr>
          <p:cNvPr id="72712" name="Pv med PI col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8200" y="3044825"/>
            <a:ext cx="3846513" cy="3508375"/>
          </a:xfrm>
          <a:prstGeom prst="rect">
            <a:avLst/>
          </a:prstGeom>
          <a:noFill/>
        </p:spPr>
      </p:pic>
      <p:pic>
        <p:nvPicPr>
          <p:cNvPr id="72713" name="Picture 9" descr="C:\Documents and Settings\Nikolaj I\Power point, undervisning\klappatologi af NI og SG\PI Cw.bmp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07025" y="1295400"/>
            <a:ext cx="2746375" cy="250507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4" fill="hold"/>
                                        <p:tgtEl>
                                          <p:spTgt spid="72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1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1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2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4038" y="1676400"/>
            <a:ext cx="2493962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Læs mere her…</a:t>
            </a:r>
          </a:p>
        </p:txBody>
      </p:sp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09800" y="1905000"/>
            <a:ext cx="33115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81400" y="1676400"/>
            <a:ext cx="33115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57800" y="1447800"/>
            <a:ext cx="332581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FAA07-475B-4896-9BB4-E2B1891B6C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Mitralklappen, normal anatomi</a:t>
            </a:r>
          </a:p>
        </p:txBody>
      </p:sp>
      <p:sp>
        <p:nvSpPr>
          <p:cNvPr id="36867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Set med TTE, PLAX</a:t>
            </a:r>
          </a:p>
          <a:p>
            <a:pPr lvl="1"/>
            <a:r>
              <a:rPr lang="da-DK"/>
              <a:t>Anteriore flig mod aorta</a:t>
            </a:r>
          </a:p>
        </p:txBody>
      </p:sp>
      <p:pic>
        <p:nvPicPr>
          <p:cNvPr id="36868" name="TTE PLA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2590800"/>
            <a:ext cx="5322888" cy="3786188"/>
          </a:xfrm>
          <a:prstGeom prst="rect">
            <a:avLst/>
          </a:prstGeom>
          <a:noFill/>
        </p:spPr>
      </p:pic>
      <p:pic>
        <p:nvPicPr>
          <p:cNvPr id="36869" name="Picture 1029" descr="Left parasternal long axi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2788" y="1828800"/>
            <a:ext cx="3198812" cy="27749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5EF4B6-A857-47E2-895D-FC022EC379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Cuspe terminologi </a:t>
            </a:r>
          </a:p>
        </p:txBody>
      </p:sp>
      <p:pic>
        <p:nvPicPr>
          <p:cNvPr id="5" name="sax mv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2819400"/>
            <a:ext cx="495935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C:\CH\Rå Ekkobilleder\mitralklap figur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81750" y="860425"/>
            <a:ext cx="20764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5353050" y="3505200"/>
            <a:ext cx="3638550" cy="2881313"/>
            <a:chOff x="3264" y="2208"/>
            <a:chExt cx="2292" cy="1815"/>
          </a:xfrm>
        </p:grpSpPr>
        <p:pic>
          <p:nvPicPr>
            <p:cNvPr id="6" name="Picture 21" descr="A:\pisa.gif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312" y="2208"/>
              <a:ext cx="2223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9" name="Rektangel 8"/>
            <p:cNvSpPr>
              <a:spLocks noChangeArrowheads="1"/>
            </p:cNvSpPr>
            <p:nvPr/>
          </p:nvSpPr>
          <p:spPr bwMode="auto">
            <a:xfrm>
              <a:off x="3264" y="3792"/>
              <a:ext cx="2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b="1">
                  <a:latin typeface="Calibri" pitchFamily="34" charset="0"/>
                </a:rPr>
                <a:t>Medialt                             Lateralt</a:t>
              </a:r>
            </a:p>
          </p:txBody>
        </p:sp>
      </p:grpSp>
      <p:sp>
        <p:nvSpPr>
          <p:cNvPr id="38920" name="Rectangle 8"/>
          <p:cNvSpPr>
            <a:spLocks noGrp="1"/>
          </p:cNvSpPr>
          <p:nvPr>
            <p:ph type="title"/>
          </p:nvPr>
        </p:nvSpPr>
        <p:spPr>
          <a:xfrm>
            <a:off x="457200" y="609600"/>
            <a:ext cx="5842992" cy="808038"/>
          </a:xfrm>
        </p:spPr>
        <p:txBody>
          <a:bodyPr/>
          <a:lstStyle/>
          <a:p>
            <a:r>
              <a:rPr lang="da-DK" sz="3200"/>
              <a:t>Mitralklappen, normal anatomi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5EF4B6-A857-47E2-895D-FC022EC379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Mitralinsufficiens typer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19600" cy="4800600"/>
          </a:xfrm>
        </p:spPr>
        <p:txBody>
          <a:bodyPr/>
          <a:lstStyle/>
          <a:p>
            <a:r>
              <a:rPr lang="da-DK" sz="2000"/>
              <a:t>Primær, ”syg klap”</a:t>
            </a:r>
          </a:p>
          <a:p>
            <a:pPr lvl="1"/>
            <a:r>
              <a:rPr lang="da-DK"/>
              <a:t>Degenerativ, myxødematøs</a:t>
            </a:r>
          </a:p>
          <a:p>
            <a:pPr lvl="1"/>
            <a:r>
              <a:rPr lang="da-DK"/>
              <a:t>(rheumatisk)</a:t>
            </a:r>
          </a:p>
          <a:p>
            <a:pPr lvl="1"/>
            <a:r>
              <a:rPr lang="da-DK"/>
              <a:t>Endokarditis</a:t>
            </a:r>
          </a:p>
          <a:p>
            <a:r>
              <a:rPr lang="da-DK" sz="2000"/>
              <a:t>Sekundær, ”syg ventrikel”</a:t>
            </a:r>
          </a:p>
          <a:p>
            <a:pPr lvl="1"/>
            <a:r>
              <a:rPr lang="da-DK"/>
              <a:t>Iskæmisk MI</a:t>
            </a:r>
          </a:p>
          <a:p>
            <a:pPr lvl="1"/>
            <a:r>
              <a:rPr lang="da-DK"/>
              <a:t>Non-iskæmisk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32325" y="2593975"/>
          <a:ext cx="4035425" cy="2855913"/>
        </p:xfrm>
        <a:graphic>
          <a:graphicData uri="http://schemas.openxmlformats.org/presentationml/2006/ole">
            <p:oleObj spid="_x0000_s43012" name="Diagram" r:id="rId4" imgW="6885000" imgH="4603680" progId="MSGraph.Chart.8">
              <p:embed followColorScheme="full"/>
            </p:oleObj>
          </a:graphicData>
        </a:graphic>
      </p:graphicFrame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487988" y="2224088"/>
            <a:ext cx="927100" cy="3730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1"/>
                </a:solidFill>
                <a:cs typeface="Arial" charset="0"/>
              </a:rPr>
              <a:t>Europa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C490DD-7163-4357-9D37-8EE30ACE5B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/>
              <a:t>Mitralinsufficiens, primær</a:t>
            </a:r>
          </a:p>
        </p:txBody>
      </p:sp>
      <p:sp>
        <p:nvSpPr>
          <p:cNvPr id="10243" name="Pladsholder til indhold 3"/>
          <p:cNvSpPr>
            <a:spLocks noGrp="1"/>
          </p:cNvSpPr>
          <p:nvPr>
            <p:ph sz="half" idx="4294967295"/>
          </p:nvPr>
        </p:nvSpPr>
        <p:spPr>
          <a:xfrm>
            <a:off x="457200" y="1412875"/>
            <a:ext cx="3538538" cy="2520950"/>
          </a:xfrm>
        </p:spPr>
        <p:txBody>
          <a:bodyPr/>
          <a:lstStyle/>
          <a:p>
            <a:r>
              <a:rPr lang="da-DK" sz="1800"/>
              <a:t>Degenerativ mitralklap sygdom </a:t>
            </a:r>
          </a:p>
          <a:p>
            <a:pPr lvl="1"/>
            <a:r>
              <a:rPr lang="da-DK" sz="1600"/>
              <a:t>Prolaps</a:t>
            </a:r>
          </a:p>
          <a:p>
            <a:pPr lvl="1"/>
            <a:r>
              <a:rPr lang="da-DK" sz="1600"/>
              <a:t>Mb Barlow</a:t>
            </a:r>
          </a:p>
          <a:p>
            <a:pPr lvl="1"/>
            <a:r>
              <a:rPr lang="da-DK" sz="1600"/>
              <a:t>Chordaruptur (evt. med flail leaflet)</a:t>
            </a:r>
          </a:p>
          <a:p>
            <a:endParaRPr lang="da-DK" sz="1800"/>
          </a:p>
        </p:txBody>
      </p:sp>
      <p:pic>
        <p:nvPicPr>
          <p:cNvPr id="10244" name="P2 prolaps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05200" y="3581400"/>
            <a:ext cx="2235200" cy="2806700"/>
          </a:xfrm>
          <a:prstGeom prst="rect">
            <a:avLst/>
          </a:prstGeom>
          <a:noFill/>
        </p:spPr>
      </p:pic>
      <p:pic>
        <p:nvPicPr>
          <p:cNvPr id="10245" name="mi prolaps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1000" y="3595688"/>
            <a:ext cx="2808288" cy="2808287"/>
          </a:xfrm>
          <a:prstGeom prst="rect">
            <a:avLst/>
          </a:prstGeom>
          <a:noFill/>
        </p:spPr>
      </p:pic>
      <p:pic>
        <p:nvPicPr>
          <p:cNvPr id="10247" name="mi cordarup aplax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00788" y="3575050"/>
            <a:ext cx="2130425" cy="2806700"/>
          </a:xfrm>
          <a:prstGeom prst="rect">
            <a:avLst/>
          </a:prstGeom>
          <a:noFill/>
        </p:spPr>
      </p:pic>
      <p:pic>
        <p:nvPicPr>
          <p:cNvPr id="10248" name="Barlow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181600" y="1219200"/>
            <a:ext cx="3041650" cy="2487613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1F1B45-D4C1-4778-B8F7-BB4FDA1912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0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30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vide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vide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Mitralinsufficiens, primær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1711325"/>
          </a:xfrm>
        </p:spPr>
        <p:txBody>
          <a:bodyPr/>
          <a:lstStyle/>
          <a:p>
            <a:r>
              <a:rPr lang="da-DK" sz="2000"/>
              <a:t>Endokardit, destruktion af klapvæv</a:t>
            </a:r>
          </a:p>
          <a:p>
            <a:pPr lvl="1">
              <a:buFont typeface="Arial" charset="0"/>
              <a:buNone/>
            </a:pPr>
            <a:endParaRPr lang="da-DK"/>
          </a:p>
        </p:txBody>
      </p:sp>
      <p:pic>
        <p:nvPicPr>
          <p:cNvPr id="12296" name="KJ ant MV perforati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1447800"/>
            <a:ext cx="3282950" cy="2690813"/>
          </a:xfrm>
          <a:prstGeom prst="rect">
            <a:avLst/>
          </a:prstGeom>
          <a:noFill/>
        </p:spPr>
      </p:pic>
      <p:pic>
        <p:nvPicPr>
          <p:cNvPr id="8" name="mit perf color te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60291" y="2924944"/>
            <a:ext cx="4743757" cy="3096344"/>
          </a:xfrm>
          <a:prstGeom prst="rect">
            <a:avLst/>
          </a:prstGeom>
        </p:spPr>
      </p:pic>
      <p:pic>
        <p:nvPicPr>
          <p:cNvPr id="9" name="mit perf tee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5148064" y="4177128"/>
            <a:ext cx="3472830" cy="226678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05C3ED-8D13-4A14-8F92-953CEA7325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Mitralinsufficiens, sekundær</a:t>
            </a:r>
          </a:p>
        </p:txBody>
      </p:sp>
      <p:sp>
        <p:nvSpPr>
          <p:cNvPr id="4403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Iskæmisk MI</a:t>
            </a:r>
          </a:p>
          <a:p>
            <a:pPr lvl="1"/>
            <a:r>
              <a:rPr lang="da-DK"/>
              <a:t>Restriktiv bagre flig</a:t>
            </a:r>
          </a:p>
          <a:p>
            <a:pPr lvl="1"/>
            <a:r>
              <a:rPr lang="da-DK"/>
              <a:t>Papillærmuskel ruptur</a:t>
            </a:r>
          </a:p>
        </p:txBody>
      </p:sp>
      <p:pic>
        <p:nvPicPr>
          <p:cNvPr id="44037" name="pap-musk-rup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" y="3352800"/>
            <a:ext cx="38909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IMR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6850" y="1296988"/>
            <a:ext cx="3257550" cy="2665412"/>
          </a:xfrm>
          <a:prstGeom prst="rect">
            <a:avLst/>
          </a:prstGeom>
          <a:noFill/>
        </p:spPr>
      </p:pic>
      <p:pic>
        <p:nvPicPr>
          <p:cNvPr id="44039" name="IMR color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30800" y="3657600"/>
            <a:ext cx="3479800" cy="284797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5EF4B6-A857-47E2-895D-FC022EC379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Introduktion til klappatologi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8" fill="hold"/>
                                        <p:tgtEl>
                                          <p:spTgt spid="44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4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7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4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2F3D58"/>
      </a:dk1>
      <a:lt1>
        <a:srgbClr val="FFFFFF"/>
      </a:lt1>
      <a:dk2>
        <a:srgbClr val="273349"/>
      </a:dk2>
      <a:lt2>
        <a:srgbClr val="D8E8FA"/>
      </a:lt2>
      <a:accent1>
        <a:srgbClr val="F7B748"/>
      </a:accent1>
      <a:accent2>
        <a:srgbClr val="C0504D"/>
      </a:accent2>
      <a:accent3>
        <a:srgbClr val="FFFFFF"/>
      </a:accent3>
      <a:accent4>
        <a:srgbClr val="27334A"/>
      </a:accent4>
      <a:accent5>
        <a:srgbClr val="FAD8B1"/>
      </a:accent5>
      <a:accent6>
        <a:srgbClr val="AE4845"/>
      </a:accent6>
      <a:hlink>
        <a:srgbClr val="F7B748"/>
      </a:hlink>
      <a:folHlink>
        <a:srgbClr val="FDF0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2F3D58"/>
        </a:dk1>
        <a:lt1>
          <a:srgbClr val="FFFFFF"/>
        </a:lt1>
        <a:dk2>
          <a:srgbClr val="273349"/>
        </a:dk2>
        <a:lt2>
          <a:srgbClr val="D8E8FA"/>
        </a:lt2>
        <a:accent1>
          <a:srgbClr val="F7B748"/>
        </a:accent1>
        <a:accent2>
          <a:srgbClr val="C0504D"/>
        </a:accent2>
        <a:accent3>
          <a:srgbClr val="FFFFFF"/>
        </a:accent3>
        <a:accent4>
          <a:srgbClr val="27334A"/>
        </a:accent4>
        <a:accent5>
          <a:srgbClr val="FAD8B1"/>
        </a:accent5>
        <a:accent6>
          <a:srgbClr val="AE4845"/>
        </a:accent6>
        <a:hlink>
          <a:srgbClr val="F7B748"/>
        </a:hlink>
        <a:folHlink>
          <a:srgbClr val="FDF0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Klapper - introduktion til patologi</Template>
  <TotalTime>857</TotalTime>
  <Words>667</Words>
  <Application>Microsoft Office PowerPoint</Application>
  <PresentationFormat>On-screen Show (4:3)</PresentationFormat>
  <Paragraphs>256</Paragraphs>
  <Slides>34</Slides>
  <Notes>34</Notes>
  <HiddenSlides>0</HiddenSlides>
  <MMClips>46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Diagram</vt:lpstr>
      <vt:lpstr>Introduktion til klappatologi</vt:lpstr>
      <vt:lpstr>Oversigt over klappatologi i Europa</vt:lpstr>
      <vt:lpstr>Mitralklappen, normal anatomi</vt:lpstr>
      <vt:lpstr>Mitralklappen, normal anatomi</vt:lpstr>
      <vt:lpstr>Mitralklappen, normal anatomi</vt:lpstr>
      <vt:lpstr>Mitralinsufficiens typer</vt:lpstr>
      <vt:lpstr>Mitralinsufficiens, primær</vt:lpstr>
      <vt:lpstr>Mitralinsufficiens, primær</vt:lpstr>
      <vt:lpstr>Mitralinsufficiens, sekundær</vt:lpstr>
      <vt:lpstr>Mitralinsufficiens, sekundær</vt:lpstr>
      <vt:lpstr>Mitralinsuffciens, sekundær</vt:lpstr>
      <vt:lpstr>Kvantitering af MI</vt:lpstr>
      <vt:lpstr>Følger ved kronisk mitralinsufficiens</vt:lpstr>
      <vt:lpstr>Følger ved kronisk MI</vt:lpstr>
      <vt:lpstr>Mitralstenose</vt:lpstr>
      <vt:lpstr>Kvantitering af MS</vt:lpstr>
      <vt:lpstr>Aortaklappen, normal anatomi</vt:lpstr>
      <vt:lpstr>Aortaklappen, normal anatomi</vt:lpstr>
      <vt:lpstr>Valvulær aortastenose</vt:lpstr>
      <vt:lpstr>Valvulær aortastenose</vt:lpstr>
      <vt:lpstr>Bicuspid aortaklap</vt:lpstr>
      <vt:lpstr>Kvantitering af AS</vt:lpstr>
      <vt:lpstr>Subvalvulær aortastenose</vt:lpstr>
      <vt:lpstr>Følger ved aortastenose</vt:lpstr>
      <vt:lpstr>Aortainsufficiens</vt:lpstr>
      <vt:lpstr>Aortainsufficiens</vt:lpstr>
      <vt:lpstr>Aortadilatation/dissektion</vt:lpstr>
      <vt:lpstr>Aortainsufficiens, kvantitering</vt:lpstr>
      <vt:lpstr>Følger ved kronisk aortainsufficiens</vt:lpstr>
      <vt:lpstr>Tricuspidalklap patologi</vt:lpstr>
      <vt:lpstr>Tricuspidalklap patologi</vt:lpstr>
      <vt:lpstr>Pulmonalklap patologi</vt:lpstr>
      <vt:lpstr>Pulmonalklap patologi</vt:lpstr>
      <vt:lpstr>Læs mere her…</vt:lpstr>
    </vt:vector>
  </TitlesOfParts>
  <Company>OUH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Mitralklappen</dc:title>
  <dc:creator>Sabine og Thomas</dc:creator>
  <cp:lastModifiedBy>Thue Olsen</cp:lastModifiedBy>
  <cp:revision>65</cp:revision>
  <dcterms:created xsi:type="dcterms:W3CDTF">2011-11-17T14:23:10Z</dcterms:created>
  <dcterms:modified xsi:type="dcterms:W3CDTF">2013-01-21T19:30:54Z</dcterms:modified>
</cp:coreProperties>
</file>