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8" autoAdjust="0"/>
  </p:normalViewPr>
  <p:slideViewPr>
    <p:cSldViewPr>
      <p:cViewPr varScale="1">
        <p:scale>
          <a:sx n="46" d="100"/>
          <a:sy n="46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0"/>
    </p:cViewPr>
  </p:notesText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AAFD7D-EB45-4712-8384-03642775403B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D95D7C-6B0F-4226-815B-CC3AA7501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0024F5-A2D3-45C0-8D6E-60A0BA0CE940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B95E02-3152-40C0-88D7-B345FD4EB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mtClean="0"/>
              <a:t>af </a:t>
            </a:r>
            <a:r>
              <a:rPr lang="en-US" smtClean="0"/>
              <a:t>Jacob Møller og Steen Hvitfeldt Poulsen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95E02-3152-40C0-88D7-B345FD4EB2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379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5CCBC4-5875-4241-A8E6-609A428683C8}" type="slidenum">
              <a:rPr lang="da-DK" sz="1200">
                <a:latin typeface="Times New Roman" pitchFamily="18" charset="0"/>
              </a:rPr>
              <a:pPr algn="r"/>
              <a:t>10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584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32629F-0117-4108-9683-76614B99E0C2}" type="slidenum">
              <a:rPr lang="da-DK" sz="1200">
                <a:latin typeface="Times New Roman" pitchFamily="18" charset="0"/>
              </a:rPr>
              <a:pPr algn="r"/>
              <a:t>11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789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6F7758-3CC3-4351-8F0F-3136147AED6E}" type="slidenum">
              <a:rPr lang="da-DK" sz="1200">
                <a:latin typeface="Times New Roman" pitchFamily="18" charset="0"/>
              </a:rPr>
              <a:pPr algn="r"/>
              <a:t>12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993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A7C163-ACB9-4244-85AD-84CB139E3956}" type="slidenum">
              <a:rPr lang="da-DK" sz="1200">
                <a:latin typeface="Times New Roman" pitchFamily="18" charset="0"/>
              </a:rPr>
              <a:pPr algn="r"/>
              <a:t>13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198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DE4748-3CE4-4955-AEC0-BC90C717DE34}" type="slidenum">
              <a:rPr lang="da-DK" sz="1200">
                <a:latin typeface="Times New Roman" pitchFamily="18" charset="0"/>
              </a:rPr>
              <a:pPr algn="r"/>
              <a:t>14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403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5679F1-76E8-4EAA-AB23-B5D409EC6A27}" type="slidenum">
              <a:rPr lang="da-DK" sz="1200">
                <a:latin typeface="Times New Roman" pitchFamily="18" charset="0"/>
              </a:rPr>
              <a:pPr algn="r"/>
              <a:t>15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608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F4D49C-859F-4E7E-A159-6E06CC6FB0A8}" type="slidenum">
              <a:rPr lang="da-DK" sz="1200">
                <a:latin typeface="Times New Roman" pitchFamily="18" charset="0"/>
              </a:rPr>
              <a:pPr algn="r"/>
              <a:t>16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4813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BB76B1-1DD3-420A-9F73-5B2EC97A45E5}" type="slidenum">
              <a:rPr lang="da-DK" sz="1200">
                <a:latin typeface="Times New Roman" pitchFamily="18" charset="0"/>
              </a:rPr>
              <a:pPr algn="r"/>
              <a:t>17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5017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965D9A-4B0D-4FAC-9C8F-9327A66E7788}" type="slidenum">
              <a:rPr lang="da-DK" sz="1200">
                <a:latin typeface="Times New Roman" pitchFamily="18" charset="0"/>
              </a:rPr>
              <a:pPr algn="r"/>
              <a:t>18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966921-896C-4E32-BDAD-F020E716B875}" type="slidenum">
              <a:rPr lang="da-DK" sz="1200">
                <a:latin typeface="Times New Roman" pitchFamily="18" charset="0"/>
              </a:rPr>
              <a:pPr algn="r"/>
              <a:t>19</a:t>
            </a:fld>
            <a:endParaRPr lang="da-DK" sz="1200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741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5BEC29-8A4A-45EA-87B8-28EAFC8774A7}" type="slidenum">
              <a:rPr lang="da-DK" sz="1200">
                <a:latin typeface="Times New Roman" pitchFamily="18" charset="0"/>
              </a:rPr>
              <a:pPr algn="r"/>
              <a:t>2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5427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874C46-0F37-444F-9F86-E6D77AF8124B}" type="slidenum">
              <a:rPr lang="da-DK" sz="1200">
                <a:latin typeface="Times New Roman" pitchFamily="18" charset="0"/>
              </a:rPr>
              <a:pPr algn="r"/>
              <a:t>20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5632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BD102E-ACFA-4996-B8A0-8B9B5C26566C}" type="slidenum">
              <a:rPr lang="da-DK" sz="1200">
                <a:latin typeface="Times New Roman" pitchFamily="18" charset="0"/>
              </a:rPr>
              <a:pPr algn="r"/>
              <a:t>21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5837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078783-BA48-47C0-B629-17E24CD9C50A}" type="slidenum">
              <a:rPr lang="da-DK" sz="1200">
                <a:latin typeface="Times New Roman" pitchFamily="18" charset="0"/>
              </a:rPr>
              <a:pPr algn="r"/>
              <a:t>22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041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189410-8EDF-47FE-99B0-4DF9D2C18DF5}" type="slidenum">
              <a:rPr lang="da-DK" sz="1200">
                <a:latin typeface="Times New Roman" pitchFamily="18" charset="0"/>
              </a:rPr>
              <a:pPr algn="r"/>
              <a:t>23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246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6F6293-E4D1-47EC-8E81-CF872058B8C7}" type="slidenum">
              <a:rPr lang="da-DK" sz="1200">
                <a:latin typeface="Times New Roman" pitchFamily="18" charset="0"/>
              </a:rPr>
              <a:pPr algn="r"/>
              <a:t>24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451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3BE252-C279-4ED9-B30E-F94BC92CDEA3}" type="slidenum">
              <a:rPr lang="da-DK" sz="1200">
                <a:latin typeface="Times New Roman" pitchFamily="18" charset="0"/>
              </a:rPr>
              <a:pPr algn="r"/>
              <a:t>25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656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D98856-2A53-4FC9-A93E-94F0D1FE0E76}" type="slidenum">
              <a:rPr lang="da-DK" sz="1200">
                <a:latin typeface="Times New Roman" pitchFamily="18" charset="0"/>
              </a:rPr>
              <a:pPr algn="r"/>
              <a:t>26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6861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0272A0-9464-4917-90B2-A303F545CD84}" type="slidenum">
              <a:rPr lang="da-DK" sz="1200">
                <a:latin typeface="Times New Roman" pitchFamily="18" charset="0"/>
              </a:rPr>
              <a:pPr algn="r"/>
              <a:t>27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7065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59D303-1D19-4062-8ABD-CE9CDF9F7CAE}" type="slidenum">
              <a:rPr lang="da-DK" sz="1200">
                <a:latin typeface="Times New Roman" pitchFamily="18" charset="0"/>
              </a:rPr>
              <a:pPr algn="r"/>
              <a:t>28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7270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32D7A7-5F7C-4D87-B97C-75F494EE6DC9}" type="slidenum">
              <a:rPr lang="da-DK" sz="1200">
                <a:latin typeface="Times New Roman" pitchFamily="18" charset="0"/>
              </a:rPr>
              <a:pPr algn="r"/>
              <a:t>29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945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15C1B3-6DE2-4A6F-9798-86BA4C3AD6F1}" type="slidenum">
              <a:rPr lang="da-DK" sz="1200">
                <a:latin typeface="Times New Roman" pitchFamily="18" charset="0"/>
              </a:rPr>
              <a:pPr algn="r"/>
              <a:t>3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7475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3893B9-55F9-49ED-AA16-12ED546178D4}" type="slidenum">
              <a:rPr lang="da-DK" sz="1200">
                <a:latin typeface="Times New Roman" pitchFamily="18" charset="0"/>
              </a:rPr>
              <a:pPr algn="r"/>
              <a:t>30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7680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3741EF-96F8-4A04-A219-ACDC52AF6F49}" type="slidenum">
              <a:rPr lang="da-DK" sz="1200">
                <a:latin typeface="Times New Roman" pitchFamily="18" charset="0"/>
              </a:rPr>
              <a:pPr algn="r"/>
              <a:t>31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7885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782D99-F469-497B-ABAE-B809B6021D67}" type="slidenum">
              <a:rPr lang="da-DK" sz="1200">
                <a:latin typeface="Times New Roman" pitchFamily="18" charset="0"/>
              </a:rPr>
              <a:pPr algn="r"/>
              <a:t>32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8089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D07C7C-7D62-4C64-9674-9D70C27F3FD0}" type="slidenum">
              <a:rPr lang="da-DK" sz="1200">
                <a:latin typeface="Times New Roman" pitchFamily="18" charset="0"/>
              </a:rPr>
              <a:pPr algn="r"/>
              <a:t>33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8294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A9E78A-38D1-4102-82F9-85E7E8F47A81}" type="slidenum">
              <a:rPr lang="da-DK" sz="1200">
                <a:latin typeface="Times New Roman" pitchFamily="18" charset="0"/>
              </a:rPr>
              <a:pPr algn="r"/>
              <a:t>34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8499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E6C50C-D920-47D3-94A0-B4CB0E541D2F}" type="slidenum">
              <a:rPr lang="da-DK" sz="1200">
                <a:latin typeface="Times New Roman" pitchFamily="18" charset="0"/>
              </a:rPr>
              <a:pPr algn="r"/>
              <a:t>35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8704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A86ED8-54E4-4226-8FFC-6627E84C47F0}" type="slidenum">
              <a:rPr lang="da-DK" sz="1200">
                <a:latin typeface="Times New Roman" pitchFamily="18" charset="0"/>
              </a:rPr>
              <a:pPr algn="r"/>
              <a:t>36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8909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7574CF-5132-4FED-A220-E27F100ABF18}" type="slidenum">
              <a:rPr lang="da-DK" sz="1200">
                <a:latin typeface="Times New Roman" pitchFamily="18" charset="0"/>
              </a:rPr>
              <a:pPr algn="r"/>
              <a:t>37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9113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CDD3DA-84B4-4CF3-8F34-F35BC0D9E381}" type="slidenum">
              <a:rPr lang="da-DK" sz="1200">
                <a:latin typeface="Times New Roman" pitchFamily="18" charset="0"/>
              </a:rPr>
              <a:pPr algn="r"/>
              <a:t>38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9318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EE62FC-DF99-4B25-8749-61CA1646911E}" type="slidenum">
              <a:rPr lang="da-DK" sz="1200">
                <a:latin typeface="Times New Roman" pitchFamily="18" charset="0"/>
              </a:rPr>
              <a:pPr algn="r"/>
              <a:t>39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2150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82EADE-5636-4571-A80B-063D797B0DB3}" type="slidenum">
              <a:rPr lang="da-DK" sz="1200">
                <a:latin typeface="Times New Roman" pitchFamily="18" charset="0"/>
              </a:rPr>
              <a:pPr algn="r"/>
              <a:t>4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9523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020693-A5E2-499B-AF3A-5EEF56746C29}" type="slidenum">
              <a:rPr lang="da-DK" sz="1200">
                <a:latin typeface="Times New Roman" pitchFamily="18" charset="0"/>
              </a:rPr>
              <a:pPr algn="r"/>
              <a:t>40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9728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72B10E-8A23-4049-A1E0-113BB99BD990}" type="slidenum">
              <a:rPr lang="da-DK" sz="1200">
                <a:latin typeface="Times New Roman" pitchFamily="18" charset="0"/>
              </a:rPr>
              <a:pPr algn="r"/>
              <a:t>41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9933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CBD6A5-39DD-434D-AB20-D3E7806487DA}" type="slidenum">
              <a:rPr lang="da-DK" sz="1200">
                <a:latin typeface="Times New Roman" pitchFamily="18" charset="0"/>
              </a:rPr>
              <a:pPr algn="r"/>
              <a:t>42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0137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34B302-FBEF-41B3-8D57-3C692822F75A}" type="slidenum">
              <a:rPr lang="da-DK" sz="1200">
                <a:latin typeface="Times New Roman" pitchFamily="18" charset="0"/>
              </a:rPr>
              <a:pPr algn="r"/>
              <a:t>43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0342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98D45A-4A32-46CB-ADDB-A1CB9DE60394}" type="slidenum">
              <a:rPr lang="da-DK" sz="1200">
                <a:latin typeface="Times New Roman" pitchFamily="18" charset="0"/>
              </a:rPr>
              <a:pPr algn="r"/>
              <a:t>44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0547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FFFB21-3EE8-4C0B-A830-ABEEB262B99A}" type="slidenum">
              <a:rPr lang="da-DK" sz="1200">
                <a:latin typeface="Times New Roman" pitchFamily="18" charset="0"/>
              </a:rPr>
              <a:pPr algn="r"/>
              <a:t>45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0752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51A0E3-E554-470B-8A1E-9B02D8996767}" type="slidenum">
              <a:rPr lang="da-DK" sz="1200">
                <a:latin typeface="Times New Roman" pitchFamily="18" charset="0"/>
              </a:rPr>
              <a:pPr algn="r"/>
              <a:t>46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0957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60FD47-A8F0-4D19-BCB9-CEAA09592105}" type="slidenum">
              <a:rPr lang="da-DK" sz="1200">
                <a:latin typeface="Times New Roman" pitchFamily="18" charset="0"/>
              </a:rPr>
              <a:pPr algn="r"/>
              <a:t>47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11161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C1B497-A7C2-44C3-990B-3C5B61A0BD0D}" type="slidenum">
              <a:rPr lang="da-DK" sz="1200">
                <a:latin typeface="Times New Roman" pitchFamily="18" charset="0"/>
              </a:rPr>
              <a:pPr algn="r"/>
              <a:t>48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23555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EE517C-4D1D-428C-81E9-4D36840124B7}" type="slidenum">
              <a:rPr lang="da-DK" sz="1200">
                <a:latin typeface="Times New Roman" pitchFamily="18" charset="0"/>
              </a:rPr>
              <a:pPr algn="r"/>
              <a:t>5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25603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4C0CE9-B02A-430E-92DF-C9DD29B69D6D}" type="slidenum">
              <a:rPr lang="da-DK" sz="1200">
                <a:latin typeface="Times New Roman" pitchFamily="18" charset="0"/>
              </a:rPr>
              <a:pPr algn="r"/>
              <a:t>6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27651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76267-CA7A-4ACC-B1D0-B5DCECFAAC3D}" type="slidenum">
              <a:rPr lang="da-DK" sz="1200">
                <a:latin typeface="Times New Roman" pitchFamily="18" charset="0"/>
              </a:rPr>
              <a:pPr algn="r"/>
              <a:t>7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2969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B948B9-53F8-43E3-A241-C1206A9DE723}" type="slidenum">
              <a:rPr lang="da-DK" sz="1200">
                <a:latin typeface="Times New Roman" pitchFamily="18" charset="0"/>
              </a:rPr>
              <a:pPr algn="r"/>
              <a:t>8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smtClean="0"/>
          </a:p>
        </p:txBody>
      </p:sp>
      <p:sp>
        <p:nvSpPr>
          <p:cNvPr id="31747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F1C42A-9704-4A94-B685-CC2456437F8A}" type="slidenum">
              <a:rPr lang="da-DK" sz="1200">
                <a:latin typeface="Times New Roman" pitchFamily="18" charset="0"/>
              </a:rPr>
              <a:pPr algn="r"/>
              <a:t>9</a:t>
            </a:fld>
            <a:endParaRPr lang="da-DK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BBCD2-0AE3-4D8F-A9E3-191CC1BF3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5783-E91C-41A1-B073-1F4698F58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4AFA-B312-4ABC-AA47-B2E46B22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410C-C830-4B0E-878B-332A66EBF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D14C-7874-46DB-A3C0-CA4B6B56C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892A-C5D0-4918-9CD3-82C22D9CB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4F47-0C57-4B30-8E9A-A8F1D2085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7FF5-4042-42AC-8C9D-8E0C42B54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B0D9-2A9D-41CC-A3AF-7DF30303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A3D6-9303-4256-A3E5-E6F008221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C59E1-BBA3-4723-88FF-0259A1805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411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77813" y="-3175"/>
            <a:ext cx="14001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 userDrawn="1"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90600" y="82550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+mn-lt"/>
              </a:rPr>
              <a:t>Ekko 2 – kursus i basal ekkokardiografi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300788" y="82550"/>
            <a:ext cx="27384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>
                <a:solidFill>
                  <a:schemeClr val="bg2"/>
                </a:solidFill>
                <a:latin typeface="+mn-lt"/>
              </a:rPr>
              <a:t> Dansk Cardiologisk Selskab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713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589713"/>
            <a:ext cx="2133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1DAB39-CE06-4D93-B423-9C6AF61EF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EC3D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7EC3D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7EC3D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7EC3D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7EC3D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EC3D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EC3D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EC3D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EC3D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MS%20eks%202%202.wmv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MS%20eks%202%202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mi%20prol%202d%202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e\Desktop\Reservat\MI_jm_shp%20-%20ny%20version\mi%20prol%202d%202.wmv" TargetMode="External"/><Relationship Id="rId1" Type="http://schemas.openxmlformats.org/officeDocument/2006/relationships/video" Target="file:///C:\Users\Thue\Desktop\Reservat\MI_jm_shp%20-%20ny%20version\2D%20flail.wm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rest%20bagre%202D%202.wmv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perf%20forreste%20Mitral%20flig%202.wmv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e\Desktop\Reservat\MI_jm_shp%20-%20ny%20version\mi%20ap%204%20col.wmv" TargetMode="External"/><Relationship Id="rId1" Type="http://schemas.openxmlformats.org/officeDocument/2006/relationships/video" Target="file:///C:\Users\Thue\Desktop\Reservat\MI_jm_shp%20-%20ny%20version\mi%20ap4%20zoom%20col.wm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mi%20ap4%20zoom%20col.wm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acob%20Eifer%20M&#248;ller\Documents\stort%20LA%202.avi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norm%20MI%203d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volbelastet%20LV%20MI.wmv" TargetMode="Externa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file:///C:\Users\Thue\Desktop\Reservat\MI_jm_shp%20-%20ny%20version\plax.wmv" TargetMode="External"/><Relationship Id="rId1" Type="http://schemas.openxmlformats.org/officeDocument/2006/relationships/video" Target="file:///C:\Users\Thue\Desktop\Reservat\MI_jm_shp%20-%20ny%20version\norm%20MI%203d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file:///C:\Users\Thue\Desktop\Reservat\MI_jm_shp%20-%20ny%20version\ap%20lx.wmv" TargetMode="External"/><Relationship Id="rId1" Type="http://schemas.openxmlformats.org/officeDocument/2006/relationships/video" Target="file:///C:\Users\Thue\Desktop\Reservat\MI_jm_shp%20-%20ny%20version\norm%20MI%203d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file:///C:\Users\Thue\Desktop\Reservat\MI_jm_shp%20-%20ny%20version\ap2%2090.wmv" TargetMode="External"/><Relationship Id="rId1" Type="http://schemas.openxmlformats.org/officeDocument/2006/relationships/video" Target="file:///C:\Users\Thue\Desktop\Reservat\MI_jm_shp%20-%20ny%20version\norm%20MI%203d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file:///C:\Users\Thue\Desktop\Reservat\MI_jm_shp%20-%20ny%20version\norm%20MI%203d.wmv" TargetMode="External"/><Relationship Id="rId1" Type="http://schemas.openxmlformats.org/officeDocument/2006/relationships/video" Target="file:///C:\Users\Thue\Desktop\Reservat\MI_jm_shp%20-%20ny%20version\ap4.wm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ue\Desktop\Reservat\MI_jm_shp%20-%20ny%20version\sax%20mi.wm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Mitralinsufficiens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Mitralinsufficiens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D65BE-5514-4323-BD5C-D53B4ED9083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Patologi</a:t>
            </a:r>
          </a:p>
        </p:txBody>
      </p:sp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685800" y="1524000"/>
            <a:ext cx="8458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Hvordan ser fligene ud og hvor sidder patologien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Fortykkede / forkalkede</a:t>
            </a:r>
          </a:p>
        </p:txBody>
      </p:sp>
      <p:pic>
        <p:nvPicPr>
          <p:cNvPr id="7" name="MS eks 2 2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67200" y="2286000"/>
            <a:ext cx="4429125" cy="4021138"/>
          </a:xfrm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2CC843-523D-4D94-A042-DB944077119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Patologi</a:t>
            </a:r>
          </a:p>
        </p:txBody>
      </p:sp>
      <p:sp>
        <p:nvSpPr>
          <p:cNvPr id="34818" name="Rectangle 7"/>
          <p:cNvSpPr>
            <a:spLocks noChangeArrowheads="1"/>
          </p:cNvSpPr>
          <p:nvPr/>
        </p:nvSpPr>
        <p:spPr bwMode="auto">
          <a:xfrm>
            <a:off x="685800" y="1524000"/>
            <a:ext cx="8458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Hvordan ser fligene ud og hvor sidder patologien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Fortykkede / forkalkede</a:t>
            </a:r>
          </a:p>
        </p:txBody>
      </p:sp>
      <p:pic>
        <p:nvPicPr>
          <p:cNvPr id="7" name="MS eks 2 2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67200" y="2133600"/>
            <a:ext cx="4429125" cy="4021138"/>
          </a:xfrm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85AEAB-3745-42C2-8B58-DD9391D6C84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Patologi</a:t>
            </a: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85800" y="1524000"/>
            <a:ext cx="84582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Hvordan ser fligene ud og hvor sidder patologien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Fortykkede / forkalkede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Prolaps</a:t>
            </a:r>
          </a:p>
        </p:txBody>
      </p:sp>
      <p:pic>
        <p:nvPicPr>
          <p:cNvPr id="11269" name="Picture 7" descr="Mitral_valve_prolapse_1"/>
          <p:cNvPicPr>
            <a:picLocks noChangeAspect="1" noChangeArrowheads="1"/>
          </p:cNvPicPr>
          <p:nvPr/>
        </p:nvPicPr>
        <p:blipFill>
          <a:blip r:embed="rId4" cstate="print"/>
          <a:srcRect l="58595" t="2206" r="4486" b="53008"/>
          <a:stretch>
            <a:fillRect/>
          </a:stretch>
        </p:blipFill>
        <p:spPr bwMode="auto">
          <a:xfrm>
            <a:off x="1071538" y="2928934"/>
            <a:ext cx="3356000" cy="33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mi prol 2d 2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2743200"/>
            <a:ext cx="4071938" cy="3560763"/>
          </a:xfrm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2119A4-8CCD-411A-B9A7-D81D1810680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Patologi</a:t>
            </a: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685800" y="1524000"/>
            <a:ext cx="84582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Hvordan ser fligene ud og hvor sidder patologien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Fortykkede / forkalkede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Prolaps / flail leaflet</a:t>
            </a:r>
          </a:p>
        </p:txBody>
      </p:sp>
      <p:pic>
        <p:nvPicPr>
          <p:cNvPr id="8" name="2D flail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14313" y="2857500"/>
            <a:ext cx="4171950" cy="2967038"/>
          </a:xfrm>
        </p:spPr>
      </p:pic>
      <p:pic>
        <p:nvPicPr>
          <p:cNvPr id="9" name="mi prol 2d 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2857500"/>
            <a:ext cx="4071937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CBF3EB-66D5-4B7A-A7BB-D5E4043940CF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Patologi</a:t>
            </a: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85800" y="1524000"/>
            <a:ext cx="8458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Hvordan ser fligene ud og hvor sidder patologien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Fortykkede / forkalkede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Prolaps / flail leaflet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Restriktiv bevægelse</a:t>
            </a:r>
          </a:p>
        </p:txBody>
      </p:sp>
      <p:pic>
        <p:nvPicPr>
          <p:cNvPr id="7" name="rest bagre 2D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3143250"/>
            <a:ext cx="46212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777504-1EB2-45EB-9716-5A7FE30EF76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Patologi</a:t>
            </a:r>
          </a:p>
        </p:txBody>
      </p:sp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685800" y="1524000"/>
            <a:ext cx="8458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Hvordan ser fligene ud og hvor sidder patologien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Fortykkede / forkalkede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Prolaps / flail leaflet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Restriktiv bevægelse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Papilmuskelruptur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Perforation</a:t>
            </a:r>
            <a:r>
              <a:rPr lang="da-DK" sz="28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6" name="perf forreste Mitral flig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743200"/>
            <a:ext cx="43195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22CF11-32B4-4D2C-AFD5-C30974C93239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Patologi</a:t>
            </a:r>
          </a:p>
        </p:txBody>
      </p:sp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85800" y="1524000"/>
            <a:ext cx="8458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Hvordan ser fligene ud og hvor sidder patologien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Fortykkede / forkalkede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Prolaps / flail leaflet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Restriktiv bevægelse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Papilmuskelruptur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Perforation</a:t>
            </a:r>
            <a:r>
              <a:rPr lang="da-DK" sz="280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A5B410-986C-4AAE-B1A2-746E4B86C37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Patologi</a:t>
            </a:r>
          </a:p>
        </p:txBody>
      </p:sp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685800" y="1524000"/>
            <a:ext cx="8458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Hvordan ser mitralringen ud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Ved udmåling måles i parastenalt længdesnit eller apikal længdesnit slutsystolisk.</a:t>
            </a:r>
          </a:p>
          <a:p>
            <a:pPr marL="342900" indent="-342900">
              <a:spcBef>
                <a:spcPct val="20000"/>
              </a:spcBef>
              <a:buFontTx/>
              <a:buChar char="–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5" name="Billede 4" descr="mitral annulus.bmp"/>
          <p:cNvPicPr>
            <a:picLocks noChangeAspect="1"/>
          </p:cNvPicPr>
          <p:nvPr/>
        </p:nvPicPr>
        <p:blipFill>
          <a:blip r:embed="rId3" cstate="print"/>
          <a:srcRect l="22642" t="14787" r="11699" b="13004"/>
          <a:stretch>
            <a:fillRect/>
          </a:stretch>
        </p:blipFill>
        <p:spPr>
          <a:xfrm>
            <a:off x="4309980" y="2636912"/>
            <a:ext cx="4078444" cy="37170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D12571-BC45-4D81-9768-2722E0EE8CB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57" name="AutoShape 6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59" name="AutoShape 8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1" name="AutoShape 10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3" name="AutoShape 12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49169" name="Rectangle 19"/>
          <p:cNvSpPr>
            <a:spLocks noChangeArrowheads="1"/>
          </p:cNvSpPr>
          <p:nvPr/>
        </p:nvSpPr>
        <p:spPr bwMode="auto">
          <a:xfrm>
            <a:off x="228600" y="5334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ctr" eaLnBrk="0" hangingPunct="0"/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Ekkokardiografiske undersøgelser af mitral- insufficiens:</a:t>
            </a:r>
            <a:endParaRPr lang="da-DK" sz="32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/>
            <a:endParaRPr lang="da-DK" sz="32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</a:rPr>
              <a:t>Morfologisk vurdering af klappen og de understøttende strukturer mhp. klarlægning af ætiologien (2D ekko).</a:t>
            </a:r>
          </a:p>
          <a:p>
            <a:pPr marL="457200" indent="-457200" eaLnBrk="0" hangingPunct="0">
              <a:buFontTx/>
              <a:buAutoNum type="arabicPeriod"/>
            </a:pPr>
            <a:endParaRPr lang="da-DK" sz="20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rgbClr val="FFFF00"/>
                </a:solidFill>
              </a:rPr>
              <a:t>Kvantitativ Doppler mhp. estimering af sværhedsgrad og beregning af ERO</a:t>
            </a:r>
            <a:r>
              <a:rPr lang="da-DK" sz="2000">
                <a:solidFill>
                  <a:schemeClr val="bg1"/>
                </a:solidFill>
              </a:rPr>
              <a:t> </a:t>
            </a:r>
          </a:p>
          <a:p>
            <a:pPr marL="457200" indent="-457200" eaLnBrk="0" hangingPunct="0">
              <a:buFontTx/>
              <a:buAutoNum type="arabicPeriod"/>
            </a:pPr>
            <a:endParaRPr lang="da-DK" sz="20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</a:rPr>
              <a:t>Afklaring af evt. </a:t>
            </a:r>
            <a:r>
              <a:rPr lang="da-DK" sz="2000" i="1">
                <a:solidFill>
                  <a:schemeClr val="bg1"/>
                </a:solidFill>
              </a:rPr>
              <a:t>anden klappatologi</a:t>
            </a:r>
            <a:endParaRPr lang="da-DK" sz="20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endParaRPr lang="da-DK" sz="20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</a:rPr>
              <a:t>Vurdering af bagved liggende kamres og lungekredsløbets eventuelle påvirkning </a:t>
            </a:r>
          </a:p>
          <a:p>
            <a:pPr marL="457200" indent="-457200" eaLnBrk="0" hangingPunct="0">
              <a:buFontTx/>
              <a:buAutoNum type="arabicPeriod"/>
            </a:pPr>
            <a:endParaRPr lang="da-DK" sz="20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</a:rPr>
              <a:t>Graduering / Behandlingsindikation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755576" y="3356992"/>
            <a:ext cx="7560840" cy="17543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Kvantitativ vurdering af MI bør altid foreligge især hos den let eller </a:t>
            </a:r>
            <a:r>
              <a:rPr lang="da-DK" sz="3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asymptomatiske</a:t>
            </a:r>
            <a:r>
              <a:rPr lang="da-DK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patient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7A5C1B-9F40-4591-B171-31BBDF46867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25" y="1314450"/>
            <a:ext cx="6172200" cy="4324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334000" y="6096000"/>
            <a:ext cx="3486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a-DK" sz="1200">
                <a:solidFill>
                  <a:schemeClr val="bg1"/>
                </a:solidFill>
                <a:latin typeface="Arial Unicode MS" pitchFamily="34" charset="-128"/>
              </a:rPr>
              <a:t>Chaliki HP et al. Mayo Clin Proc 1998;73:929-35.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a-DK" sz="3200">
                <a:solidFill>
                  <a:schemeClr val="accent1"/>
                </a:solidFill>
              </a:rPr>
              <a:t>Jet-størrelse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3657600" y="5638800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a-DK" sz="2400">
                <a:solidFill>
                  <a:schemeClr val="bg1"/>
                </a:solidFill>
              </a:rPr>
              <a:t>Ventrikulografi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298450" y="3240088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a-DK" sz="2400">
                <a:solidFill>
                  <a:schemeClr val="bg1"/>
                </a:solidFill>
              </a:rPr>
              <a:t>Ekko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 rot="19034995">
            <a:off x="1826399" y="2883326"/>
            <a:ext cx="5940567" cy="830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2400" b="1" dirty="0" err="1">
                <a:solidFill>
                  <a:schemeClr val="bg1"/>
                </a:solidFill>
                <a:latin typeface="Tahoma" pitchFamily="34" charset="0"/>
              </a:rPr>
              <a:t>Jettet</a:t>
            </a:r>
            <a:r>
              <a:rPr lang="da-DK" sz="2400" b="1" dirty="0">
                <a:solidFill>
                  <a:schemeClr val="bg1"/>
                </a:solidFill>
                <a:latin typeface="Tahoma" pitchFamily="34" charset="0"/>
              </a:rPr>
              <a:t> når bunden af atriet = svær MI virker ikke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33D925-4F64-4455-B6DA-936F224BA34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89" name="AutoShape 6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1" name="AutoShape 8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3" name="AutoShape 10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5" name="AutoShape 12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399" name="Rectangle 16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400" name="Rectangle 17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228600" y="533400"/>
            <a:ext cx="8763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ctr" eaLnBrk="0" hangingPunct="0"/>
            <a:r>
              <a:rPr lang="da-DK" sz="3200">
                <a:solidFill>
                  <a:schemeClr val="accent1"/>
                </a:solidFill>
              </a:rPr>
              <a:t>Ekkokardiografiske undersøgelse af mitralinsufficiens:</a:t>
            </a:r>
          </a:p>
          <a:p>
            <a:pPr marL="457200" indent="-457200" algn="ctr" eaLnBrk="0" hangingPunct="0"/>
            <a:endParaRPr lang="da-DK" sz="3200">
              <a:solidFill>
                <a:schemeClr val="accent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rgbClr val="FFFF00"/>
                </a:solidFill>
              </a:rPr>
              <a:t>Morfologisk vurdering af klappen og de understøttende strukturer mhp. klarlægning af ætiologien (2D ekko).</a:t>
            </a:r>
          </a:p>
          <a:p>
            <a:pPr marL="457200" indent="-457200" eaLnBrk="0" hangingPunct="0">
              <a:buFontTx/>
              <a:buAutoNum type="arabicPeriod"/>
            </a:pPr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</a:rPr>
              <a:t>Kvantitativ Doppler mhp. estimering af sværhedsgrad og beregning af ERO</a:t>
            </a:r>
            <a:r>
              <a:rPr lang="da-DK" sz="2400">
                <a:solidFill>
                  <a:schemeClr val="bg1"/>
                </a:solidFill>
              </a:rPr>
              <a:t> </a:t>
            </a:r>
          </a:p>
          <a:p>
            <a:pPr marL="457200" indent="-457200" eaLnBrk="0" hangingPunct="0">
              <a:buFontTx/>
              <a:buAutoNum type="arabicPeriod"/>
            </a:pPr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</a:rPr>
              <a:t>Afklaring af evt. </a:t>
            </a:r>
            <a:r>
              <a:rPr lang="da-DK" sz="2000" i="1">
                <a:solidFill>
                  <a:schemeClr val="bg1"/>
                </a:solidFill>
              </a:rPr>
              <a:t>anden klappatologi</a:t>
            </a:r>
            <a:endParaRPr lang="da-DK" sz="20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endParaRPr lang="da-DK" sz="20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</a:rPr>
              <a:t>Vurdering af bagved liggende kamres og lungekredsløbets eventuelle påvirkning </a:t>
            </a:r>
          </a:p>
          <a:p>
            <a:pPr marL="457200" indent="-457200" eaLnBrk="0" hangingPunct="0">
              <a:buFontTx/>
              <a:buAutoNum type="arabicPeriod"/>
            </a:pPr>
            <a:endParaRPr lang="da-DK" sz="20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</a:rPr>
              <a:t>Graduering / Behandlingsindikation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D0E365-BD44-4AF5-97D3-3A84C3A24D8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Objektiv vurdering af MI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PISA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Kvantitativ Doppler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Vena contracta</a:t>
            </a:r>
          </a:p>
        </p:txBody>
      </p:sp>
      <p:pic>
        <p:nvPicPr>
          <p:cNvPr id="6" name="mi ap4 zoom co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3340100"/>
            <a:ext cx="424338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i ap 4 col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286125"/>
            <a:ext cx="43195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B75D78-888F-40DF-91E9-6872E787A6D3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Når blod pumpes retur over klappen dannes spheriske skaller hvor hastigheden er den samme.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Jo sværere insufficiens jo flere skaller</a:t>
            </a:r>
          </a:p>
        </p:txBody>
      </p:sp>
      <p:pic>
        <p:nvPicPr>
          <p:cNvPr id="144389" name="Picture 5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608263"/>
            <a:ext cx="27051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mi ap4 zoom co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590800"/>
            <a:ext cx="424338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13AA88-AD97-4288-8DC5-DFC45ACD734B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44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9200"/>
            <a:ext cx="7772400" cy="3033713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Når blod pumpes retur over klappen dannes sfæriske skaller hvor hastigheden er den samme.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Jo sværere insufficiens jo større skal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  <a:latin typeface="Arial Unicode MS" pitchFamily="34" charset="-128"/>
              </a:rPr>
              <a:t>Skallerne ses bedst med lav aliaseringshastighed</a:t>
            </a: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8763000" y="3581400"/>
            <a:ext cx="0" cy="23034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a-DK"/>
          </a:p>
        </p:txBody>
      </p:sp>
      <p:pic>
        <p:nvPicPr>
          <p:cNvPr id="19462" name="Billede 9" descr="mi ap4 pisa.bmp"/>
          <p:cNvPicPr>
            <a:picLocks noChangeAspect="1"/>
          </p:cNvPicPr>
          <p:nvPr/>
        </p:nvPicPr>
        <p:blipFill>
          <a:blip r:embed="rId3" cstate="print"/>
          <a:srcRect l="43139" t="33137" r="23187" b="22287"/>
          <a:stretch>
            <a:fillRect/>
          </a:stretch>
        </p:blipFill>
        <p:spPr bwMode="auto">
          <a:xfrm>
            <a:off x="4779470" y="3827465"/>
            <a:ext cx="25806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463" name="Billede 10" descr="mi ap4 pisa.bmp"/>
          <p:cNvPicPr>
            <a:picLocks noChangeAspect="1"/>
          </p:cNvPicPr>
          <p:nvPr/>
        </p:nvPicPr>
        <p:blipFill>
          <a:blip r:embed="rId4" cstate="print"/>
          <a:srcRect l="89867" t="12115" r="2069" b="46777"/>
          <a:stretch>
            <a:fillRect/>
          </a:stretch>
        </p:blipFill>
        <p:spPr bwMode="auto">
          <a:xfrm>
            <a:off x="7599362" y="3143250"/>
            <a:ext cx="857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4138613"/>
            <a:ext cx="439102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</a:rPr>
              <a:t>Baseline flyttes mod LA - dvs. ned ved TTE op ved TEE</a:t>
            </a:r>
            <a:r>
              <a:rPr lang="da-DK" sz="28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016514-8406-4055-9E80-587EEF74612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 animBg="1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 – beregning af ERO</a:t>
            </a:r>
          </a:p>
        </p:txBody>
      </p:sp>
      <p:pic>
        <p:nvPicPr>
          <p:cNvPr id="20484" name="Picture 11" descr="dop tek2"/>
          <p:cNvPicPr>
            <a:picLocks noChangeAspect="1" noChangeArrowheads="1"/>
          </p:cNvPicPr>
          <p:nvPr/>
        </p:nvPicPr>
        <p:blipFill>
          <a:blip r:embed="rId3" cstate="print"/>
          <a:srcRect b="63820"/>
          <a:stretch>
            <a:fillRect/>
          </a:stretch>
        </p:blipFill>
        <p:spPr bwMode="auto">
          <a:xfrm>
            <a:off x="1237840" y="1238471"/>
            <a:ext cx="6676443" cy="12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9395" name="Text Box 12"/>
          <p:cNvSpPr txBox="1">
            <a:spLocks noChangeArrowheads="1"/>
          </p:cNvSpPr>
          <p:nvPr/>
        </p:nvSpPr>
        <p:spPr bwMode="auto">
          <a:xfrm>
            <a:off x="5181600" y="3276600"/>
            <a:ext cx="3816350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Flow gennem skallen 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Areal x hastighed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=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2 </a:t>
            </a:r>
            <a:r>
              <a:rPr lang="en-GB" sz="2400">
                <a:solidFill>
                  <a:schemeClr val="bg1"/>
                </a:solidFill>
                <a:latin typeface="Arial Unicode MS" pitchFamily="34" charset="-128"/>
              </a:rPr>
              <a:t>π</a:t>
            </a:r>
            <a:r>
              <a:rPr lang="da-DK" sz="2400" b="1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 r</a:t>
            </a:r>
            <a:r>
              <a:rPr lang="da-DK" sz="2400" b="1" baseline="30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2 </a:t>
            </a:r>
            <a:r>
              <a:rPr lang="da-DK" sz="2400" b="1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x hastighed</a:t>
            </a:r>
            <a:endParaRPr lang="el-GR" sz="2400" b="1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pic>
        <p:nvPicPr>
          <p:cNvPr id="20486" name="Billede 8" descr="mi ap4 pisa.bmp"/>
          <p:cNvPicPr>
            <a:picLocks noChangeAspect="1"/>
          </p:cNvPicPr>
          <p:nvPr/>
        </p:nvPicPr>
        <p:blipFill>
          <a:blip r:embed="rId4" cstate="print"/>
          <a:srcRect l="23331" t="13635" r="1509"/>
          <a:stretch>
            <a:fillRect/>
          </a:stretch>
        </p:blipFill>
        <p:spPr bwMode="auto">
          <a:xfrm>
            <a:off x="1195388" y="2611438"/>
            <a:ext cx="4357687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8533AB-95CD-4DF8-8D43-4A4E64B2DD4A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</a:t>
            </a:r>
          </a:p>
        </p:txBody>
      </p:sp>
      <p:pic>
        <p:nvPicPr>
          <p:cNvPr id="21508" name="Picture 5" descr="dop tek2"/>
          <p:cNvPicPr>
            <a:picLocks noChangeAspect="1" noChangeArrowheads="1"/>
          </p:cNvPicPr>
          <p:nvPr/>
        </p:nvPicPr>
        <p:blipFill>
          <a:blip r:embed="rId3" cstate="print"/>
          <a:srcRect b="63820"/>
          <a:stretch>
            <a:fillRect/>
          </a:stretch>
        </p:blipFill>
        <p:spPr bwMode="auto">
          <a:xfrm>
            <a:off x="1331913" y="1773238"/>
            <a:ext cx="6046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4643438" y="3373438"/>
            <a:ext cx="3816350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Flow gennem skallen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2 x 3,14 x </a:t>
            </a: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0,68 </a:t>
            </a:r>
            <a:r>
              <a:rPr lang="da-DK" sz="2000" baseline="30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2 </a:t>
            </a: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x 45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=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131 ml/s</a:t>
            </a:r>
            <a:endParaRPr lang="el-GR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pic>
        <p:nvPicPr>
          <p:cNvPr id="21510" name="Billede 10" descr="mi ap4 pisa.bmp"/>
          <p:cNvPicPr>
            <a:picLocks noChangeAspect="1"/>
          </p:cNvPicPr>
          <p:nvPr/>
        </p:nvPicPr>
        <p:blipFill>
          <a:blip r:embed="rId4" cstate="print"/>
          <a:srcRect l="23331" t="13635" r="1509"/>
          <a:stretch>
            <a:fillRect/>
          </a:stretch>
        </p:blipFill>
        <p:spPr bwMode="auto">
          <a:xfrm>
            <a:off x="1071563" y="3786188"/>
            <a:ext cx="21859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511" name="Billede 11" descr="mi ap4 pisa.bmp"/>
          <p:cNvPicPr>
            <a:picLocks noChangeAspect="1"/>
          </p:cNvPicPr>
          <p:nvPr/>
        </p:nvPicPr>
        <p:blipFill>
          <a:blip r:embed="rId5" cstate="print"/>
          <a:srcRect l="89867" t="12115" r="2069" b="46777"/>
          <a:stretch>
            <a:fillRect/>
          </a:stretch>
        </p:blipFill>
        <p:spPr bwMode="auto">
          <a:xfrm>
            <a:off x="3714750" y="3286125"/>
            <a:ext cx="857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446" name="Ellipse 12"/>
          <p:cNvSpPr>
            <a:spLocks noChangeArrowheads="1"/>
          </p:cNvSpPr>
          <p:nvPr/>
        </p:nvSpPr>
        <p:spPr bwMode="auto">
          <a:xfrm>
            <a:off x="3571875" y="5643563"/>
            <a:ext cx="1357313" cy="64293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1447" name="Tekstboks 8"/>
          <p:cNvSpPr txBox="1">
            <a:spLocks noChangeArrowheads="1"/>
          </p:cNvSpPr>
          <p:nvPr/>
        </p:nvSpPr>
        <p:spPr bwMode="auto">
          <a:xfrm>
            <a:off x="1116013" y="3860800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R=0.68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9677C1-C5BC-4C61-9AC8-1596A683A76E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971550" y="1125538"/>
            <a:ext cx="7632700" cy="2016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4724400" y="3429000"/>
            <a:ext cx="3816350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Flow gennem skallen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Flow gennem ERO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=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Areal x hastighed</a:t>
            </a:r>
            <a:endParaRPr lang="el-GR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pic>
        <p:nvPicPr>
          <p:cNvPr id="63494" name="Picture 8" descr="dop tek 3"/>
          <p:cNvPicPr>
            <a:picLocks noChangeAspect="1" noChangeArrowheads="1"/>
          </p:cNvPicPr>
          <p:nvPr/>
        </p:nvPicPr>
        <p:blipFill>
          <a:blip r:embed="rId3" cstate="print"/>
          <a:srcRect l="1759" t="3464" r="955" b="53889"/>
          <a:stretch>
            <a:fillRect/>
          </a:stretch>
        </p:blipFill>
        <p:spPr bwMode="auto">
          <a:xfrm>
            <a:off x="1187450" y="1268413"/>
            <a:ext cx="72723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1187450" y="1557338"/>
            <a:ext cx="792163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7308850" y="1557338"/>
            <a:ext cx="792163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3497" name="Rectangle 11"/>
          <p:cNvSpPr>
            <a:spLocks noChangeArrowheads="1"/>
          </p:cNvSpPr>
          <p:nvPr/>
        </p:nvSpPr>
        <p:spPr bwMode="auto">
          <a:xfrm>
            <a:off x="6858000" y="2643188"/>
            <a:ext cx="1512888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pic>
        <p:nvPicPr>
          <p:cNvPr id="22538" name="Billede 13" descr="mi ap4 pisa.bmp"/>
          <p:cNvPicPr>
            <a:picLocks noChangeAspect="1"/>
          </p:cNvPicPr>
          <p:nvPr/>
        </p:nvPicPr>
        <p:blipFill>
          <a:blip r:embed="rId4" cstate="print"/>
          <a:srcRect l="23331" t="13635" r="1509"/>
          <a:stretch>
            <a:fillRect/>
          </a:stretch>
        </p:blipFill>
        <p:spPr bwMode="auto">
          <a:xfrm>
            <a:off x="895350" y="3294062"/>
            <a:ext cx="3759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3499" name="Tekstboks 10"/>
          <p:cNvSpPr txBox="1">
            <a:spLocks noChangeArrowheads="1"/>
          </p:cNvSpPr>
          <p:nvPr/>
        </p:nvSpPr>
        <p:spPr bwMode="auto">
          <a:xfrm>
            <a:off x="1116013" y="3860800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R=0.68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45ACFE-B13A-440A-B98E-1CF03AED41E3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971550" y="1125538"/>
            <a:ext cx="7632700" cy="2016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4716463" y="3789363"/>
            <a:ext cx="381635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Flow gennem skallen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ERO x hastighed i MI</a:t>
            </a:r>
            <a:endParaRPr lang="el-GR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pic>
        <p:nvPicPr>
          <p:cNvPr id="65542" name="Picture 8" descr="dop tek 3"/>
          <p:cNvPicPr>
            <a:picLocks noChangeAspect="1" noChangeArrowheads="1"/>
          </p:cNvPicPr>
          <p:nvPr/>
        </p:nvPicPr>
        <p:blipFill>
          <a:blip r:embed="rId3" cstate="print"/>
          <a:srcRect l="1759" t="3464" r="955" b="53889"/>
          <a:stretch>
            <a:fillRect/>
          </a:stretch>
        </p:blipFill>
        <p:spPr bwMode="auto">
          <a:xfrm>
            <a:off x="1187450" y="1268413"/>
            <a:ext cx="72723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Rectangle 9"/>
          <p:cNvSpPr>
            <a:spLocks noChangeArrowheads="1"/>
          </p:cNvSpPr>
          <p:nvPr/>
        </p:nvSpPr>
        <p:spPr bwMode="auto">
          <a:xfrm>
            <a:off x="1187450" y="1557338"/>
            <a:ext cx="792163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5544" name="Rectangle 10"/>
          <p:cNvSpPr>
            <a:spLocks noChangeArrowheads="1"/>
          </p:cNvSpPr>
          <p:nvPr/>
        </p:nvSpPr>
        <p:spPr bwMode="auto">
          <a:xfrm>
            <a:off x="7308850" y="1557338"/>
            <a:ext cx="792163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5545" name="Rectangle 11"/>
          <p:cNvSpPr>
            <a:spLocks noChangeArrowheads="1"/>
          </p:cNvSpPr>
          <p:nvPr/>
        </p:nvSpPr>
        <p:spPr bwMode="auto">
          <a:xfrm>
            <a:off x="6500813" y="2714625"/>
            <a:ext cx="188912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pic>
        <p:nvPicPr>
          <p:cNvPr id="23562" name="Billede 14" descr="mi ap4 pisa.bmp"/>
          <p:cNvPicPr>
            <a:picLocks noChangeAspect="1"/>
          </p:cNvPicPr>
          <p:nvPr/>
        </p:nvPicPr>
        <p:blipFill>
          <a:blip r:embed="rId4" cstate="print"/>
          <a:srcRect l="23331" t="13635" r="1509"/>
          <a:stretch>
            <a:fillRect/>
          </a:stretch>
        </p:blipFill>
        <p:spPr bwMode="auto">
          <a:xfrm>
            <a:off x="971550" y="3217862"/>
            <a:ext cx="3759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5547" name="Tekstboks 10"/>
          <p:cNvSpPr txBox="1">
            <a:spLocks noChangeArrowheads="1"/>
          </p:cNvSpPr>
          <p:nvPr/>
        </p:nvSpPr>
        <p:spPr bwMode="auto">
          <a:xfrm>
            <a:off x="1116013" y="3860800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R=0.68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7CA228-6AB6-4FD4-A960-8942FF89520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927100" y="1457325"/>
            <a:ext cx="7632700" cy="2016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</a:t>
            </a:r>
          </a:p>
        </p:txBody>
      </p:sp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5181600" y="3733800"/>
            <a:ext cx="3816350" cy="210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ERO 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Flow gennem skallen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Arial Unicode MS" pitchFamily="34" charset="-128"/>
              </a:rPr>
              <a:t> hastighed i MI</a:t>
            </a:r>
            <a:endParaRPr lang="el-GR" sz="2400" b="1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pic>
        <p:nvPicPr>
          <p:cNvPr id="67588" name="Picture 8" descr="dop tek 3"/>
          <p:cNvPicPr>
            <a:picLocks noChangeAspect="1" noChangeArrowheads="1"/>
          </p:cNvPicPr>
          <p:nvPr/>
        </p:nvPicPr>
        <p:blipFill>
          <a:blip r:embed="rId3" cstate="print"/>
          <a:srcRect l="1759" t="3464" r="955" b="53889"/>
          <a:stretch>
            <a:fillRect/>
          </a:stretch>
        </p:blipFill>
        <p:spPr bwMode="auto">
          <a:xfrm>
            <a:off x="1143000" y="1600200"/>
            <a:ext cx="72723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9"/>
          <p:cNvSpPr>
            <a:spLocks noChangeArrowheads="1"/>
          </p:cNvSpPr>
          <p:nvPr/>
        </p:nvSpPr>
        <p:spPr bwMode="auto">
          <a:xfrm>
            <a:off x="1143000" y="1889125"/>
            <a:ext cx="792163" cy="503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7590" name="Rectangle 10"/>
          <p:cNvSpPr>
            <a:spLocks noChangeArrowheads="1"/>
          </p:cNvSpPr>
          <p:nvPr/>
        </p:nvSpPr>
        <p:spPr bwMode="auto">
          <a:xfrm>
            <a:off x="7264400" y="1889125"/>
            <a:ext cx="792163" cy="503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7591" name="Rectangle 11"/>
          <p:cNvSpPr>
            <a:spLocks noChangeArrowheads="1"/>
          </p:cNvSpPr>
          <p:nvPr/>
        </p:nvSpPr>
        <p:spPr bwMode="auto">
          <a:xfrm>
            <a:off x="6832600" y="3041650"/>
            <a:ext cx="1512888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7592" name="Line 12"/>
          <p:cNvSpPr>
            <a:spLocks noChangeShapeType="1"/>
          </p:cNvSpPr>
          <p:nvPr/>
        </p:nvSpPr>
        <p:spPr bwMode="auto">
          <a:xfrm>
            <a:off x="5410200" y="5334000"/>
            <a:ext cx="34575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24587" name="Billede 14" descr="perf forreste mitral flig cw.bmp"/>
          <p:cNvPicPr>
            <a:picLocks noChangeAspect="1"/>
          </p:cNvPicPr>
          <p:nvPr/>
        </p:nvPicPr>
        <p:blipFill>
          <a:blip r:embed="rId4" cstate="print"/>
          <a:srcRect l="32292" t="41211"/>
          <a:stretch>
            <a:fillRect/>
          </a:stretch>
        </p:blipFill>
        <p:spPr bwMode="auto">
          <a:xfrm>
            <a:off x="893763" y="3673475"/>
            <a:ext cx="40497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F69615-23FD-4EE1-8517-170C5880628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971550" y="1125538"/>
            <a:ext cx="7632700" cy="2016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800600" y="3200400"/>
            <a:ext cx="3816350" cy="319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</a:rPr>
              <a:t>ERO </a:t>
            </a:r>
          </a:p>
          <a:p>
            <a:pPr algn="ctr"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</a:rPr>
              <a:t>131 ml/s</a:t>
            </a:r>
          </a:p>
          <a:p>
            <a:pPr algn="ctr"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570 cm/s</a:t>
            </a:r>
          </a:p>
          <a:p>
            <a:pPr algn="ctr"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=</a:t>
            </a:r>
          </a:p>
          <a:p>
            <a:pPr algn="ctr"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0.23 cm*2</a:t>
            </a:r>
            <a:endParaRPr lang="el-GR" sz="24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pic>
        <p:nvPicPr>
          <p:cNvPr id="69638" name="Picture 6" descr="dop tek 3"/>
          <p:cNvPicPr>
            <a:picLocks noChangeAspect="1" noChangeArrowheads="1"/>
          </p:cNvPicPr>
          <p:nvPr/>
        </p:nvPicPr>
        <p:blipFill>
          <a:blip r:embed="rId3" cstate="print"/>
          <a:srcRect l="1759" t="3464" r="955" b="53889"/>
          <a:stretch>
            <a:fillRect/>
          </a:stretch>
        </p:blipFill>
        <p:spPr bwMode="auto">
          <a:xfrm>
            <a:off x="1187450" y="1268413"/>
            <a:ext cx="72723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187450" y="1557338"/>
            <a:ext cx="792163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7308850" y="1557338"/>
            <a:ext cx="792163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6429375" y="2714625"/>
            <a:ext cx="1960563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5638800" y="4800600"/>
            <a:ext cx="216058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25611" name="Billede 14" descr="perf forreste mitral flig cw.bmp"/>
          <p:cNvPicPr>
            <a:picLocks noChangeAspect="1"/>
          </p:cNvPicPr>
          <p:nvPr/>
        </p:nvPicPr>
        <p:blipFill>
          <a:blip r:embed="rId4" cstate="print"/>
          <a:srcRect l="32292" t="41211"/>
          <a:stretch>
            <a:fillRect/>
          </a:stretch>
        </p:blipFill>
        <p:spPr bwMode="auto">
          <a:xfrm>
            <a:off x="893763" y="3597275"/>
            <a:ext cx="40497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990600" y="5562600"/>
            <a:ext cx="38163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7A1489-4B88-405E-AC23-610A3E7D6420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Simpel PISA</a:t>
            </a:r>
          </a:p>
        </p:txBody>
      </p:sp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4572000" y="1285875"/>
            <a:ext cx="3816350" cy="212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ERO 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2 x 3,14 x 40 x r</a:t>
            </a:r>
            <a:r>
              <a:rPr lang="da-DK" sz="2400" b="1" baseline="30000">
                <a:solidFill>
                  <a:schemeClr val="bg1"/>
                </a:solidFill>
                <a:latin typeface="Tahoma" pitchFamily="34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500 cm/s</a:t>
            </a:r>
            <a:endParaRPr lang="el-GR" sz="2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3" name="Line 10"/>
          <p:cNvSpPr>
            <a:spLocks noChangeShapeType="1"/>
          </p:cNvSpPr>
          <p:nvPr/>
        </p:nvSpPr>
        <p:spPr bwMode="auto">
          <a:xfrm>
            <a:off x="5357813" y="2857500"/>
            <a:ext cx="216058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" name="Ellipse 14"/>
          <p:cNvSpPr>
            <a:spLocks noChangeArrowheads="1"/>
          </p:cNvSpPr>
          <p:nvPr/>
        </p:nvSpPr>
        <p:spPr bwMode="auto">
          <a:xfrm>
            <a:off x="5429250" y="2786063"/>
            <a:ext cx="2286000" cy="714375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6705600" y="2286000"/>
            <a:ext cx="581025" cy="714375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0" y="3043238"/>
            <a:ext cx="3816350" cy="267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 sz="2400" b="1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251 x r</a:t>
            </a:r>
            <a:r>
              <a:rPr lang="da-DK" sz="2400" b="1" baseline="30000">
                <a:solidFill>
                  <a:schemeClr val="bg1"/>
                </a:solidFill>
                <a:latin typeface="Tahoma" pitchFamily="34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500 cm/s</a:t>
            </a:r>
          </a:p>
          <a:p>
            <a:pPr algn="ctr">
              <a:spcBef>
                <a:spcPct val="50000"/>
              </a:spcBef>
            </a:pPr>
            <a:endParaRPr lang="da-DK" sz="2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429250" y="4643438"/>
            <a:ext cx="216058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1688" name="Tekstboks 11"/>
          <p:cNvSpPr txBox="1">
            <a:spLocks noChangeArrowheads="1"/>
          </p:cNvSpPr>
          <p:nvPr/>
        </p:nvSpPr>
        <p:spPr bwMode="auto">
          <a:xfrm>
            <a:off x="381000" y="2514600"/>
            <a:ext cx="3384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Forudsætninger</a:t>
            </a:r>
          </a:p>
          <a:p>
            <a:endParaRPr lang="da-DK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  <a:p>
            <a:pPr>
              <a:buFont typeface="Times New Roman" pitchFamily="18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Aliasering sættes til ca 40 cm/s</a:t>
            </a:r>
          </a:p>
          <a:p>
            <a:pPr>
              <a:buFont typeface="Times New Roman" pitchFamily="18" charset="0"/>
              <a:buAutoNum type="arabicPeriod"/>
            </a:pPr>
            <a:endParaRPr lang="da-DK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  <a:p>
            <a:pPr>
              <a:buFont typeface="Times New Roman" pitchFamily="18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Patientens BT er normalt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66227A-05A2-4DAD-AF93-FA88F682AE00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</a:rPr>
              <a:t>Normal anatomi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Beskrivelse af forreste og bageste flig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Vurdering af enkelte dele af klappen</a:t>
            </a:r>
          </a:p>
        </p:txBody>
      </p:sp>
      <p:pic>
        <p:nvPicPr>
          <p:cNvPr id="3077" name="Picture 9" descr="hjert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852738"/>
            <a:ext cx="22447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1403350" y="3860800"/>
            <a:ext cx="3024188" cy="1512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122891" name="Picture 11" descr="mitral anatomy"/>
          <p:cNvPicPr>
            <a:picLocks noChangeAspect="1" noChangeArrowheads="1"/>
          </p:cNvPicPr>
          <p:nvPr/>
        </p:nvPicPr>
        <p:blipFill>
          <a:blip r:embed="rId4" cstate="print"/>
          <a:srcRect l="58142" t="8652" b="16286"/>
          <a:stretch>
            <a:fillRect/>
          </a:stretch>
        </p:blipFill>
        <p:spPr bwMode="auto">
          <a:xfrm>
            <a:off x="5003800" y="2852738"/>
            <a:ext cx="34417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5292725" y="4667250"/>
            <a:ext cx="504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P1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5364163" y="5111750"/>
            <a:ext cx="504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P2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5867400" y="5314950"/>
            <a:ext cx="504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P3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5795963" y="4378325"/>
            <a:ext cx="504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A1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5724525" y="4725988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A2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6156325" y="4941888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A3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2C9C72-C6E2-45B0-8A27-C280E24DFCEE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animBg="1"/>
      <p:bldP spid="122892" grpId="0"/>
      <p:bldP spid="122893" grpId="0"/>
      <p:bldP spid="122894" grpId="0"/>
      <p:bldP spid="122895" grpId="0"/>
      <p:bldP spid="122896" grpId="0"/>
      <p:bldP spid="1228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Simpel PISA</a:t>
            </a:r>
          </a:p>
        </p:txBody>
      </p:sp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4572000" y="1447800"/>
            <a:ext cx="3816350" cy="176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ERO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=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r</a:t>
            </a:r>
            <a:r>
              <a:rPr lang="da-DK" sz="2000" baseline="30000">
                <a:solidFill>
                  <a:schemeClr val="bg1"/>
                </a:solidFill>
                <a:latin typeface="Arial Unicode MS" pitchFamily="34" charset="-128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2</a:t>
            </a:r>
            <a:endParaRPr lang="el-GR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cxnSp>
        <p:nvCxnSpPr>
          <p:cNvPr id="73731" name="Lige forbindelse 17"/>
          <p:cNvCxnSpPr>
            <a:cxnSpLocks noChangeShapeType="1"/>
          </p:cNvCxnSpPr>
          <p:nvPr/>
        </p:nvCxnSpPr>
        <p:spPr bwMode="auto">
          <a:xfrm>
            <a:off x="6172200" y="2743200"/>
            <a:ext cx="571500" cy="1588"/>
          </a:xfrm>
          <a:prstGeom prst="line">
            <a:avLst/>
          </a:prstGeom>
          <a:noFill/>
          <a:ln w="12700" algn="ctr">
            <a:solidFill>
              <a:srgbClr val="FFFF66"/>
            </a:solidFill>
            <a:round/>
            <a:headEnd/>
            <a:tailEnd/>
          </a:ln>
        </p:spPr>
      </p:cxnSp>
      <p:pic>
        <p:nvPicPr>
          <p:cNvPr id="19" name="Billede 14" descr="mi ap4 pisa.bmp"/>
          <p:cNvPicPr>
            <a:picLocks noChangeAspect="1"/>
          </p:cNvPicPr>
          <p:nvPr/>
        </p:nvPicPr>
        <p:blipFill>
          <a:blip r:embed="rId3" cstate="print"/>
          <a:srcRect l="23331" t="13635" r="1509"/>
          <a:stretch>
            <a:fillRect/>
          </a:stretch>
        </p:blipFill>
        <p:spPr bwMode="auto">
          <a:xfrm>
            <a:off x="4471988" y="3219450"/>
            <a:ext cx="3759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3733" name="Tekstboks 7"/>
          <p:cNvSpPr txBox="1">
            <a:spLocks noChangeArrowheads="1"/>
          </p:cNvSpPr>
          <p:nvPr/>
        </p:nvSpPr>
        <p:spPr bwMode="auto">
          <a:xfrm>
            <a:off x="381000" y="1371600"/>
            <a:ext cx="3384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Forudsætninger</a:t>
            </a:r>
          </a:p>
          <a:p>
            <a:endParaRPr lang="da-DK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  <a:p>
            <a:pPr>
              <a:buFont typeface="Times New Roman" pitchFamily="18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Aliasering sættes til ca 40 cm/s</a:t>
            </a:r>
          </a:p>
          <a:p>
            <a:pPr>
              <a:buFont typeface="Times New Roman" pitchFamily="18" charset="0"/>
              <a:buAutoNum type="arabicPeriod"/>
            </a:pPr>
            <a:endParaRPr lang="da-DK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  <a:p>
            <a:pPr>
              <a:buFont typeface="Times New Roman" pitchFamily="18" charset="0"/>
              <a:buAutoNum type="arabicPeriod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Patientens BT er normalt</a:t>
            </a:r>
          </a:p>
        </p:txBody>
      </p:sp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5003800" y="3644900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R=0.68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288" y="4329113"/>
            <a:ext cx="381635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ERO = 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0,68</a:t>
            </a:r>
            <a:r>
              <a:rPr lang="da-DK" sz="2000" baseline="30000">
                <a:solidFill>
                  <a:schemeClr val="bg1"/>
                </a:solidFill>
                <a:latin typeface="Arial Unicode MS" pitchFamily="34" charset="-128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/2</a:t>
            </a:r>
          </a:p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= 0.23 cm</a:t>
            </a:r>
            <a:r>
              <a:rPr lang="da-DK" sz="2000" baseline="30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 </a:t>
            </a:r>
            <a:endParaRPr lang="el-GR" sz="2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697847-5ADA-4B66-9888-EBDA1AB3BBDF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971550" y="1125538"/>
            <a:ext cx="7632700" cy="20161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PISA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724400" y="3886200"/>
            <a:ext cx="410368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</a:rPr>
              <a:t>RV =</a:t>
            </a:r>
            <a:r>
              <a:rPr lang="da-DK" sz="24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ERO x VTI</a:t>
            </a:r>
            <a:r>
              <a:rPr lang="da-DK" sz="2400" baseline="-25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MR</a:t>
            </a:r>
            <a:endParaRPr lang="da-DK" sz="24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da-DK" sz="24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RV = 0,23 cm</a:t>
            </a:r>
            <a:r>
              <a:rPr lang="da-DK" sz="2400" baseline="300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2</a:t>
            </a:r>
            <a:r>
              <a:rPr lang="da-DK" sz="2400">
                <a:solidFill>
                  <a:schemeClr val="bg1"/>
                </a:solidFill>
                <a:latin typeface="Arial Unicode MS" pitchFamily="34" charset="-128"/>
                <a:cs typeface="Tahoma" pitchFamily="34" charset="0"/>
              </a:rPr>
              <a:t> x 120 cm = 27 ml</a:t>
            </a:r>
            <a:endParaRPr lang="el-GR" sz="2400" baseline="-25000">
              <a:solidFill>
                <a:schemeClr val="bg1"/>
              </a:solidFill>
              <a:latin typeface="Arial Unicode MS" pitchFamily="34" charset="-128"/>
              <a:cs typeface="Tahoma" pitchFamily="34" charset="0"/>
            </a:endParaRPr>
          </a:p>
        </p:txBody>
      </p:sp>
      <p:pic>
        <p:nvPicPr>
          <p:cNvPr id="75782" name="Picture 6" descr="dop tek 3"/>
          <p:cNvPicPr>
            <a:picLocks noChangeAspect="1" noChangeArrowheads="1"/>
          </p:cNvPicPr>
          <p:nvPr/>
        </p:nvPicPr>
        <p:blipFill>
          <a:blip r:embed="rId3" cstate="print"/>
          <a:srcRect l="1759" t="3464" r="955" b="53889"/>
          <a:stretch>
            <a:fillRect/>
          </a:stretch>
        </p:blipFill>
        <p:spPr bwMode="auto">
          <a:xfrm>
            <a:off x="1187450" y="1268413"/>
            <a:ext cx="727233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187450" y="1557338"/>
            <a:ext cx="792163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7308850" y="1557338"/>
            <a:ext cx="792163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6877050" y="2709863"/>
            <a:ext cx="1512888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pic>
        <p:nvPicPr>
          <p:cNvPr id="28682" name="Billede 13" descr="perf forreste mitral flig cw.bmp"/>
          <p:cNvPicPr>
            <a:picLocks noChangeAspect="1"/>
          </p:cNvPicPr>
          <p:nvPr/>
        </p:nvPicPr>
        <p:blipFill>
          <a:blip r:embed="rId4" cstate="print"/>
          <a:srcRect l="32292" t="41211"/>
          <a:stretch>
            <a:fillRect/>
          </a:stretch>
        </p:blipFill>
        <p:spPr bwMode="auto">
          <a:xfrm>
            <a:off x="500063" y="3643313"/>
            <a:ext cx="40497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5787" name="Freeform 12" descr="Lys vandret"/>
          <p:cNvSpPr>
            <a:spLocks/>
          </p:cNvSpPr>
          <p:nvPr/>
        </p:nvSpPr>
        <p:spPr bwMode="auto">
          <a:xfrm>
            <a:off x="1285875" y="3929063"/>
            <a:ext cx="714375" cy="1643062"/>
          </a:xfrm>
          <a:custGeom>
            <a:avLst/>
            <a:gdLst>
              <a:gd name="T0" fmla="*/ 0 w 375"/>
              <a:gd name="T1" fmla="*/ 2147483647 h 674"/>
              <a:gd name="T2" fmla="*/ 2147483647 w 375"/>
              <a:gd name="T3" fmla="*/ 2147483647 h 674"/>
              <a:gd name="T4" fmla="*/ 2147483647 w 375"/>
              <a:gd name="T5" fmla="*/ 2147483647 h 674"/>
              <a:gd name="T6" fmla="*/ 2147483647 w 375"/>
              <a:gd name="T7" fmla="*/ 2147483647 h 674"/>
              <a:gd name="T8" fmla="*/ 2147483647 w 375"/>
              <a:gd name="T9" fmla="*/ 2147483647 h 674"/>
              <a:gd name="T10" fmla="*/ 2147483647 w 375"/>
              <a:gd name="T11" fmla="*/ 2147483647 h 674"/>
              <a:gd name="T12" fmla="*/ 2147483647 w 375"/>
              <a:gd name="T13" fmla="*/ 2147483647 h 674"/>
              <a:gd name="T14" fmla="*/ 2147483647 w 375"/>
              <a:gd name="T15" fmla="*/ 2147483647 h 674"/>
              <a:gd name="T16" fmla="*/ 2147483647 w 375"/>
              <a:gd name="T17" fmla="*/ 2147483647 h 674"/>
              <a:gd name="T18" fmla="*/ 2147483647 w 375"/>
              <a:gd name="T19" fmla="*/ 2147483647 h 674"/>
              <a:gd name="T20" fmla="*/ 2147483647 w 375"/>
              <a:gd name="T21" fmla="*/ 2147483647 h 674"/>
              <a:gd name="T22" fmla="*/ 2147483647 w 375"/>
              <a:gd name="T23" fmla="*/ 0 h 6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5"/>
              <a:gd name="T37" fmla="*/ 0 h 674"/>
              <a:gd name="T38" fmla="*/ 375 w 375"/>
              <a:gd name="T39" fmla="*/ 674 h 6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5" h="674">
                <a:moveTo>
                  <a:pt x="0" y="5"/>
                </a:moveTo>
                <a:cubicBezTo>
                  <a:pt x="2" y="33"/>
                  <a:pt x="8" y="125"/>
                  <a:pt x="13" y="176"/>
                </a:cubicBezTo>
                <a:cubicBezTo>
                  <a:pt x="18" y="227"/>
                  <a:pt x="19" y="258"/>
                  <a:pt x="29" y="311"/>
                </a:cubicBezTo>
                <a:cubicBezTo>
                  <a:pt x="39" y="364"/>
                  <a:pt x="59" y="439"/>
                  <a:pt x="74" y="492"/>
                </a:cubicBezTo>
                <a:cubicBezTo>
                  <a:pt x="89" y="545"/>
                  <a:pt x="104" y="598"/>
                  <a:pt x="119" y="628"/>
                </a:cubicBezTo>
                <a:cubicBezTo>
                  <a:pt x="134" y="658"/>
                  <a:pt x="147" y="672"/>
                  <a:pt x="165" y="673"/>
                </a:cubicBezTo>
                <a:cubicBezTo>
                  <a:pt x="183" y="674"/>
                  <a:pt x="210" y="647"/>
                  <a:pt x="225" y="632"/>
                </a:cubicBezTo>
                <a:cubicBezTo>
                  <a:pt x="240" y="617"/>
                  <a:pt x="244" y="613"/>
                  <a:pt x="256" y="583"/>
                </a:cubicBezTo>
                <a:cubicBezTo>
                  <a:pt x="268" y="553"/>
                  <a:pt x="284" y="512"/>
                  <a:pt x="298" y="452"/>
                </a:cubicBezTo>
                <a:cubicBezTo>
                  <a:pt x="312" y="392"/>
                  <a:pt x="332" y="282"/>
                  <a:pt x="342" y="221"/>
                </a:cubicBezTo>
                <a:cubicBezTo>
                  <a:pt x="352" y="160"/>
                  <a:pt x="356" y="120"/>
                  <a:pt x="361" y="83"/>
                </a:cubicBezTo>
                <a:cubicBezTo>
                  <a:pt x="366" y="46"/>
                  <a:pt x="372" y="17"/>
                  <a:pt x="375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6B2608-AEC5-4A59-A587-9C02983A652D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Begrænsninger ved PISA</a:t>
            </a:r>
          </a:p>
        </p:txBody>
      </p:sp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838200" y="2133600"/>
            <a:ext cx="78470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Indblik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Brug altid zoom funktion ved PISA beregning</a:t>
            </a:r>
          </a:p>
          <a:p>
            <a:pPr marL="742950" lvl="1" indent="-285750">
              <a:spcBef>
                <a:spcPct val="20000"/>
              </a:spcBef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Svært at definere hvor der skal måles især ved excentrisk MI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39079D-55A8-4ADD-903A-D6225612E801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Begrænsninger ved PISA</a:t>
            </a:r>
          </a:p>
        </p:txBody>
      </p:sp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685800" y="1828800"/>
            <a:ext cx="78470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Indblik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Svært at definere hvor der måles især ved excentrisk MI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Flere skaller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AC5925-B49B-49B5-8E50-C160FDEDEAC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Kvantitativ Doppler</a:t>
            </a:r>
          </a:p>
        </p:txBody>
      </p:sp>
      <p:pic>
        <p:nvPicPr>
          <p:cNvPr id="31748" name="Picture 14" descr="hjert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28" y="1690804"/>
            <a:ext cx="2699776" cy="372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1923" name="Line 15"/>
          <p:cNvSpPr>
            <a:spLocks noChangeShapeType="1"/>
          </p:cNvSpPr>
          <p:nvPr/>
        </p:nvSpPr>
        <p:spPr bwMode="auto">
          <a:xfrm>
            <a:off x="5270500" y="2779713"/>
            <a:ext cx="0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endParaRPr lang="da-DK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5126038" y="2852738"/>
            <a:ext cx="0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H="1" flipV="1">
            <a:off x="4549775" y="2995613"/>
            <a:ext cx="360363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215900" y="5445125"/>
            <a:ext cx="89646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Volumen som passerer mitralklap = Minut volumen + regurgitationsvolumen</a:t>
            </a:r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179388" y="5984875"/>
            <a:ext cx="89646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Regurgitationsvolumen = volumen som passerer mitralklap - minutvolumen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A20C0A-18F3-4E60-9790-6E8E9C5B79C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9" grpId="0" animBg="1"/>
      <p:bldP spid="161810" grpId="0" animBg="1"/>
      <p:bldP spid="161812" grpId="0"/>
      <p:bldP spid="1618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Kvantitativ Doppler</a:t>
            </a:r>
          </a:p>
        </p:txBody>
      </p:sp>
      <p:pic>
        <p:nvPicPr>
          <p:cNvPr id="172036" name="Picture 4" descr="lv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1768475"/>
            <a:ext cx="3556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2037" name="Picture 5" descr="lvot3"/>
          <p:cNvPicPr>
            <a:picLocks noChangeAspect="1" noChangeArrowheads="1"/>
          </p:cNvPicPr>
          <p:nvPr/>
        </p:nvPicPr>
        <p:blipFill>
          <a:blip r:embed="rId4" cstate="print">
            <a:lum bright="-18000" contrast="-6000"/>
          </a:blip>
          <a:srcRect l="20366" t="50404" b="3787"/>
          <a:stretch>
            <a:fillRect/>
          </a:stretch>
        </p:blipFill>
        <p:spPr bwMode="auto">
          <a:xfrm>
            <a:off x="814388" y="4440237"/>
            <a:ext cx="3527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4" name="Picture 6" descr="dop tek2"/>
          <p:cNvPicPr>
            <a:picLocks noChangeAspect="1" noChangeArrowheads="1"/>
          </p:cNvPicPr>
          <p:nvPr/>
        </p:nvPicPr>
        <p:blipFill>
          <a:blip r:embed="rId5" cstate="print"/>
          <a:srcRect b="12093"/>
          <a:stretch>
            <a:fillRect/>
          </a:stretch>
        </p:blipFill>
        <p:spPr bwMode="auto">
          <a:xfrm>
            <a:off x="4700588" y="1773237"/>
            <a:ext cx="4032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AF38349-769A-4854-A94F-B8E11F29F6EE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tort LA 2.avi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4875" y="1000125"/>
            <a:ext cx="3516313" cy="2500313"/>
          </a:xfrm>
        </p:spPr>
      </p:pic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Kvantitativ Doppler</a:t>
            </a: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6588125" y="2428875"/>
            <a:ext cx="504825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659563" y="1276350"/>
            <a:ext cx="144462" cy="115252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755650" y="5516563"/>
            <a:ext cx="360045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AO csa = 3.14x1.05 </a:t>
            </a:r>
            <a:r>
              <a:rPr lang="da-DK" sz="2000" baseline="30000">
                <a:solidFill>
                  <a:schemeClr val="bg1"/>
                </a:solidFill>
                <a:latin typeface="Arial Unicode MS" pitchFamily="34" charset="-128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 cm</a:t>
            </a:r>
            <a:r>
              <a:rPr lang="da-DK" sz="2000" baseline="30000">
                <a:solidFill>
                  <a:schemeClr val="bg1"/>
                </a:solidFill>
                <a:latin typeface="Arial Unicode MS" pitchFamily="34" charset="-128"/>
              </a:rPr>
              <a:t>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SV = 25 x 3,46 =  87 ml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5003800" y="5516563"/>
            <a:ext cx="381635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MV csa = 3.14x1.5 </a:t>
            </a:r>
            <a:r>
              <a:rPr lang="da-DK" sz="2000" baseline="30000">
                <a:solidFill>
                  <a:schemeClr val="bg1"/>
                </a:solidFill>
                <a:latin typeface="Arial Unicode MS" pitchFamily="34" charset="-128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 cm</a:t>
            </a:r>
            <a:r>
              <a:rPr lang="da-DK" sz="2000" baseline="30000">
                <a:solidFill>
                  <a:schemeClr val="bg1"/>
                </a:solidFill>
                <a:latin typeface="Arial Unicode MS" pitchFamily="34" charset="-128"/>
              </a:rPr>
              <a:t>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MV flow = 7.07 x 20 =  141 ml</a:t>
            </a:r>
          </a:p>
        </p:txBody>
      </p:sp>
      <p:pic>
        <p:nvPicPr>
          <p:cNvPr id="12" name="Picture 9" descr="lvo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1071563"/>
            <a:ext cx="32686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ao pw"/>
          <p:cNvPicPr>
            <a:picLocks noChangeAspect="1" noChangeArrowheads="1"/>
          </p:cNvPicPr>
          <p:nvPr/>
        </p:nvPicPr>
        <p:blipFill>
          <a:blip r:embed="rId6" cstate="print"/>
          <a:srcRect l="26680" t="40207"/>
          <a:stretch>
            <a:fillRect/>
          </a:stretch>
        </p:blipFill>
        <p:spPr bwMode="auto">
          <a:xfrm>
            <a:off x="857250" y="3500438"/>
            <a:ext cx="32400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8"/>
          <p:cNvSpPr>
            <a:spLocks/>
          </p:cNvSpPr>
          <p:nvPr/>
        </p:nvSpPr>
        <p:spPr bwMode="auto">
          <a:xfrm>
            <a:off x="2863850" y="4071938"/>
            <a:ext cx="514350" cy="995362"/>
          </a:xfrm>
          <a:custGeom>
            <a:avLst/>
            <a:gdLst>
              <a:gd name="T0" fmla="*/ 0 w 324"/>
              <a:gd name="T1" fmla="*/ 0 h 627"/>
              <a:gd name="T2" fmla="*/ 45362808 w 324"/>
              <a:gd name="T3" fmla="*/ 287297656 h 627"/>
              <a:gd name="T4" fmla="*/ 90725616 w 324"/>
              <a:gd name="T5" fmla="*/ 763606068 h 627"/>
              <a:gd name="T6" fmla="*/ 158769040 w 324"/>
              <a:gd name="T7" fmla="*/ 1292838607 h 627"/>
              <a:gd name="T8" fmla="*/ 249494680 w 324"/>
              <a:gd name="T9" fmla="*/ 1580136163 h 627"/>
              <a:gd name="T10" fmla="*/ 473789395 w 324"/>
              <a:gd name="T11" fmla="*/ 1214714626 h 627"/>
              <a:gd name="T12" fmla="*/ 642639006 w 324"/>
              <a:gd name="T13" fmla="*/ 824089764 h 627"/>
              <a:gd name="T14" fmla="*/ 771167720 w 324"/>
              <a:gd name="T15" fmla="*/ 385582868 h 627"/>
              <a:gd name="T16" fmla="*/ 816530516 w 324"/>
              <a:gd name="T17" fmla="*/ 15120930 h 6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4"/>
              <a:gd name="T28" fmla="*/ 0 h 627"/>
              <a:gd name="T29" fmla="*/ 324 w 324"/>
              <a:gd name="T30" fmla="*/ 627 h 6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4" h="627">
                <a:moveTo>
                  <a:pt x="0" y="0"/>
                </a:moveTo>
                <a:lnTo>
                  <a:pt x="18" y="114"/>
                </a:lnTo>
                <a:lnTo>
                  <a:pt x="36" y="303"/>
                </a:lnTo>
                <a:lnTo>
                  <a:pt x="63" y="513"/>
                </a:lnTo>
                <a:lnTo>
                  <a:pt x="99" y="627"/>
                </a:lnTo>
                <a:lnTo>
                  <a:pt x="188" y="482"/>
                </a:lnTo>
                <a:lnTo>
                  <a:pt x="255" y="327"/>
                </a:lnTo>
                <a:lnTo>
                  <a:pt x="306" y="153"/>
                </a:lnTo>
                <a:lnTo>
                  <a:pt x="324" y="6"/>
                </a:ln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17" name="Picture 13" descr="mi ligevægt"/>
          <p:cNvPicPr>
            <a:picLocks noChangeAspect="1" noChangeArrowheads="1"/>
          </p:cNvPicPr>
          <p:nvPr/>
        </p:nvPicPr>
        <p:blipFill>
          <a:blip r:embed="rId7" cstate="print"/>
          <a:srcRect t="56433" r="44289"/>
          <a:stretch>
            <a:fillRect/>
          </a:stretch>
        </p:blipFill>
        <p:spPr bwMode="auto">
          <a:xfrm>
            <a:off x="4786314" y="3633470"/>
            <a:ext cx="3357586" cy="18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Kombinationstegning 17"/>
          <p:cNvSpPr>
            <a:spLocks noChangeArrowheads="1"/>
          </p:cNvSpPr>
          <p:nvPr/>
        </p:nvSpPr>
        <p:spPr bwMode="auto">
          <a:xfrm>
            <a:off x="6954838" y="4152900"/>
            <a:ext cx="1104900" cy="723900"/>
          </a:xfrm>
          <a:custGeom>
            <a:avLst/>
            <a:gdLst>
              <a:gd name="T0" fmla="*/ 0 w 1104900"/>
              <a:gd name="T1" fmla="*/ 723900 h 723900"/>
              <a:gd name="T2" fmla="*/ 76200 w 1104900"/>
              <a:gd name="T3" fmla="*/ 444500 h 723900"/>
              <a:gd name="T4" fmla="*/ 114300 w 1104900"/>
              <a:gd name="T5" fmla="*/ 215900 h 723900"/>
              <a:gd name="T6" fmla="*/ 127000 w 1104900"/>
              <a:gd name="T7" fmla="*/ 0 h 723900"/>
              <a:gd name="T8" fmla="*/ 292100 w 1104900"/>
              <a:gd name="T9" fmla="*/ 355600 h 723900"/>
              <a:gd name="T10" fmla="*/ 368300 w 1104900"/>
              <a:gd name="T11" fmla="*/ 673100 h 723900"/>
              <a:gd name="T12" fmla="*/ 495300 w 1104900"/>
              <a:gd name="T13" fmla="*/ 711200 h 723900"/>
              <a:gd name="T14" fmla="*/ 914400 w 1104900"/>
              <a:gd name="T15" fmla="*/ 685800 h 723900"/>
              <a:gd name="T16" fmla="*/ 977900 w 1104900"/>
              <a:gd name="T17" fmla="*/ 355600 h 723900"/>
              <a:gd name="T18" fmla="*/ 1041400 w 1104900"/>
              <a:gd name="T19" fmla="*/ 241300 h 723900"/>
              <a:gd name="T20" fmla="*/ 1092200 w 1104900"/>
              <a:gd name="T21" fmla="*/ 520700 h 723900"/>
              <a:gd name="T22" fmla="*/ 1104900 w 1104900"/>
              <a:gd name="T23" fmla="*/ 635000 h 7239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04900"/>
              <a:gd name="T37" fmla="*/ 0 h 723900"/>
              <a:gd name="T38" fmla="*/ 1104900 w 1104900"/>
              <a:gd name="T39" fmla="*/ 723900 h 7239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04900" h="723900">
                <a:moveTo>
                  <a:pt x="0" y="723900"/>
                </a:moveTo>
                <a:lnTo>
                  <a:pt x="76200" y="444500"/>
                </a:lnTo>
                <a:lnTo>
                  <a:pt x="114300" y="215900"/>
                </a:lnTo>
                <a:lnTo>
                  <a:pt x="127000" y="0"/>
                </a:lnTo>
                <a:lnTo>
                  <a:pt x="292100" y="355600"/>
                </a:lnTo>
                <a:lnTo>
                  <a:pt x="368300" y="673100"/>
                </a:lnTo>
                <a:lnTo>
                  <a:pt x="495300" y="711200"/>
                </a:lnTo>
                <a:lnTo>
                  <a:pt x="914400" y="685800"/>
                </a:lnTo>
                <a:lnTo>
                  <a:pt x="977900" y="355600"/>
                </a:lnTo>
                <a:lnTo>
                  <a:pt x="1041400" y="241300"/>
                </a:lnTo>
                <a:lnTo>
                  <a:pt x="1092200" y="520700"/>
                </a:lnTo>
                <a:lnTo>
                  <a:pt x="1104900" y="635000"/>
                </a:lnTo>
              </a:path>
            </a:pathLst>
          </a:cu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20" name="Lige forbindelse 19"/>
          <p:cNvCxnSpPr>
            <a:cxnSpLocks noChangeShapeType="1"/>
          </p:cNvCxnSpPr>
          <p:nvPr/>
        </p:nvCxnSpPr>
        <p:spPr bwMode="auto">
          <a:xfrm rot="5400000">
            <a:off x="1999456" y="2570957"/>
            <a:ext cx="714375" cy="1588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5" name="Tekstboks 14"/>
          <p:cNvSpPr txBox="1">
            <a:spLocks noChangeArrowheads="1"/>
          </p:cNvSpPr>
          <p:nvPr/>
        </p:nvSpPr>
        <p:spPr bwMode="auto">
          <a:xfrm>
            <a:off x="2339975" y="2349500"/>
            <a:ext cx="165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00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D=2.1 cm</a:t>
            </a:r>
          </a:p>
        </p:txBody>
      </p:sp>
      <p:sp>
        <p:nvSpPr>
          <p:cNvPr id="19" name="Tekstboks 18"/>
          <p:cNvSpPr txBox="1">
            <a:spLocks noChangeArrowheads="1"/>
          </p:cNvSpPr>
          <p:nvPr/>
        </p:nvSpPr>
        <p:spPr bwMode="auto">
          <a:xfrm>
            <a:off x="1187450" y="4181475"/>
            <a:ext cx="165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00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VTI=25 cm</a:t>
            </a:r>
            <a:r>
              <a:rPr lang="da-DK" sz="2000" baseline="3000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1" name="Tekstboks 20"/>
          <p:cNvSpPr txBox="1">
            <a:spLocks noChangeArrowheads="1"/>
          </p:cNvSpPr>
          <p:nvPr/>
        </p:nvSpPr>
        <p:spPr bwMode="auto">
          <a:xfrm>
            <a:off x="5292725" y="4333875"/>
            <a:ext cx="165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00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VTI=20 cm</a:t>
            </a:r>
            <a:r>
              <a:rPr lang="da-DK" sz="2000" baseline="3000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74B4F5-DB87-4C65-8D2D-D0B50A14277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71017" grpId="0" animBg="1"/>
      <p:bldP spid="171018" grpId="0" animBg="1"/>
      <p:bldP spid="171020" grpId="0"/>
      <p:bldP spid="171021" grpId="0"/>
      <p:bldP spid="14" grpId="0" animBg="1"/>
      <p:bldP spid="18" grpId="0" animBg="1"/>
      <p:bldP spid="15" grpId="0"/>
      <p:bldP spid="19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Vigtigt at måle hastigheder i annulus</a:t>
            </a:r>
          </a:p>
        </p:txBody>
      </p:sp>
      <p:pic>
        <p:nvPicPr>
          <p:cNvPr id="34820" name="Picture 13" descr="mi ligevægt"/>
          <p:cNvPicPr>
            <a:picLocks noChangeAspect="1" noChangeArrowheads="1"/>
          </p:cNvPicPr>
          <p:nvPr/>
        </p:nvPicPr>
        <p:blipFill>
          <a:blip r:embed="rId3" cstate="print"/>
          <a:srcRect t="11061" r="44289"/>
          <a:stretch>
            <a:fillRect/>
          </a:stretch>
        </p:blipFill>
        <p:spPr bwMode="auto">
          <a:xfrm>
            <a:off x="5148263" y="1989138"/>
            <a:ext cx="3719512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4821" name="Picture 15" descr="mi ligevægt 2"/>
          <p:cNvPicPr>
            <a:picLocks noChangeAspect="1" noChangeArrowheads="1"/>
          </p:cNvPicPr>
          <p:nvPr/>
        </p:nvPicPr>
        <p:blipFill>
          <a:blip r:embed="rId4" cstate="print"/>
          <a:srcRect l="24748" t="9898"/>
          <a:stretch>
            <a:fillRect/>
          </a:stretch>
        </p:blipFill>
        <p:spPr bwMode="auto">
          <a:xfrm>
            <a:off x="180975" y="1995488"/>
            <a:ext cx="489585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B5C443-805F-4F3E-9259-C6341CEE3A7E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PW kan give fingerpeg om MI betyder noget</a:t>
            </a:r>
          </a:p>
        </p:txBody>
      </p:sp>
      <p:pic>
        <p:nvPicPr>
          <p:cNvPr id="34821" name="Picture 15" descr="mi ligevægt 2"/>
          <p:cNvPicPr>
            <a:picLocks noChangeAspect="1" noChangeArrowheads="1"/>
          </p:cNvPicPr>
          <p:nvPr/>
        </p:nvPicPr>
        <p:blipFill>
          <a:blip r:embed="rId3" cstate="print"/>
          <a:srcRect l="24748" t="9898"/>
          <a:stretch>
            <a:fillRect/>
          </a:stretch>
        </p:blipFill>
        <p:spPr bwMode="auto">
          <a:xfrm>
            <a:off x="395536" y="3202446"/>
            <a:ext cx="3816424" cy="32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004048" y="1556792"/>
            <a:ext cx="3600400" cy="33532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1371600"/>
            <a:ext cx="41021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</a:rPr>
              <a:t>E hastighed &lt; 0.8 m/s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</a:rPr>
              <a:t>E/A ratio &lt; 1 </a:t>
            </a:r>
          </a:p>
          <a:p>
            <a:pPr marL="342900" indent="-342900"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  <a:latin typeface="Arial Unicode MS" pitchFamily="34" charset="-128"/>
              </a:rPr>
              <a:t>Tyder på at MI ikke er betydende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41706C-1E08-41A7-851E-915107BC7C4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Vena contracta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1844675"/>
            <a:ext cx="4465638" cy="389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685800" y="1295400"/>
            <a:ext cx="78470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Måles på det smalleste sted bedst i PLAX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4" cstate="print"/>
          <a:srcRect l="56778" t="16907" r="2477"/>
          <a:stretch>
            <a:fillRect/>
          </a:stretch>
        </p:blipFill>
        <p:spPr bwMode="auto">
          <a:xfrm>
            <a:off x="739775" y="1844675"/>
            <a:ext cx="32623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2824" name="Line 8"/>
          <p:cNvSpPr>
            <a:spLocks noChangeShapeType="1"/>
          </p:cNvSpPr>
          <p:nvPr/>
        </p:nvSpPr>
        <p:spPr bwMode="auto">
          <a:xfrm flipV="1">
            <a:off x="1219200" y="3200400"/>
            <a:ext cx="2879725" cy="2087563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2825" name="Freeform 9"/>
          <p:cNvSpPr>
            <a:spLocks/>
          </p:cNvSpPr>
          <p:nvPr/>
        </p:nvSpPr>
        <p:spPr bwMode="auto">
          <a:xfrm>
            <a:off x="2667000" y="4114800"/>
            <a:ext cx="60325" cy="203200"/>
          </a:xfrm>
          <a:custGeom>
            <a:avLst/>
            <a:gdLst>
              <a:gd name="T0" fmla="*/ 0 w 38"/>
              <a:gd name="T1" fmla="*/ 0 h 128"/>
              <a:gd name="T2" fmla="*/ 2147483647 w 38"/>
              <a:gd name="T3" fmla="*/ 2147483647 h 128"/>
              <a:gd name="T4" fmla="*/ 0 60000 65536"/>
              <a:gd name="T5" fmla="*/ 0 60000 65536"/>
              <a:gd name="T6" fmla="*/ 0 w 38"/>
              <a:gd name="T7" fmla="*/ 0 h 128"/>
              <a:gd name="T8" fmla="*/ 38 w 3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128">
                <a:moveTo>
                  <a:pt x="0" y="0"/>
                </a:moveTo>
                <a:lnTo>
                  <a:pt x="38" y="12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2826" name="Freeform 10"/>
          <p:cNvSpPr>
            <a:spLocks/>
          </p:cNvSpPr>
          <p:nvPr/>
        </p:nvSpPr>
        <p:spPr bwMode="auto">
          <a:xfrm>
            <a:off x="2514600" y="4038600"/>
            <a:ext cx="434975" cy="307975"/>
          </a:xfrm>
          <a:custGeom>
            <a:avLst/>
            <a:gdLst>
              <a:gd name="T0" fmla="*/ 0 w 274"/>
              <a:gd name="T1" fmla="*/ 2147483647 h 194"/>
              <a:gd name="T2" fmla="*/ 2147483647 w 274"/>
              <a:gd name="T3" fmla="*/ 0 h 194"/>
              <a:gd name="T4" fmla="*/ 0 60000 65536"/>
              <a:gd name="T5" fmla="*/ 0 60000 65536"/>
              <a:gd name="T6" fmla="*/ 0 w 274"/>
              <a:gd name="T7" fmla="*/ 0 h 194"/>
              <a:gd name="T8" fmla="*/ 274 w 274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4" h="194">
                <a:moveTo>
                  <a:pt x="0" y="194"/>
                </a:moveTo>
                <a:lnTo>
                  <a:pt x="274" y="0"/>
                </a:lnTo>
              </a:path>
            </a:pathLst>
          </a:cu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E14BDD-F26B-4054-B3B5-250A27673EFB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 animBg="1"/>
      <p:bldP spid="162825" grpId="0" animBg="1"/>
      <p:bldP spid="162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</a:rPr>
              <a:t>Normal anatomi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Beskrivelse af forreste og bageste flig</a:t>
            </a:r>
          </a:p>
          <a:p>
            <a:pPr eaLnBrk="1" hangingPunct="1"/>
            <a:r>
              <a:rPr lang="da-DK" sz="2000" smtClean="0">
                <a:solidFill>
                  <a:schemeClr val="bg1"/>
                </a:solidFill>
              </a:rPr>
              <a:t>Vurdering af enkelte dele af klappen</a:t>
            </a:r>
          </a:p>
        </p:txBody>
      </p:sp>
      <p:pic>
        <p:nvPicPr>
          <p:cNvPr id="4101" name="Picture 7" descr="mitral anatomy"/>
          <p:cNvPicPr>
            <a:picLocks noChangeAspect="1" noChangeArrowheads="1"/>
          </p:cNvPicPr>
          <p:nvPr/>
        </p:nvPicPr>
        <p:blipFill>
          <a:blip r:embed="rId4" cstate="print"/>
          <a:srcRect l="58142" t="8652" b="16286"/>
          <a:stretch>
            <a:fillRect/>
          </a:stretch>
        </p:blipFill>
        <p:spPr bwMode="auto">
          <a:xfrm>
            <a:off x="5003800" y="2852738"/>
            <a:ext cx="34417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292725" y="4667250"/>
            <a:ext cx="504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P1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5364163" y="5111750"/>
            <a:ext cx="504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P2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5867400" y="5314950"/>
            <a:ext cx="504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P3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5795963" y="4378325"/>
            <a:ext cx="5048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A1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5724525" y="4725988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A2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6156325" y="4941888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A3</a:t>
            </a:r>
          </a:p>
        </p:txBody>
      </p:sp>
      <p:pic>
        <p:nvPicPr>
          <p:cNvPr id="13" name="norm MI 3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857500"/>
            <a:ext cx="43338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0BDB16-398D-4561-8EF5-710D1E52BCF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3" name="AutoShape 6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4" name="Rectangle 7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5" name="AutoShape 8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6" name="Rectangle 9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7" name="AutoShape 10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8" name="Rectangle 11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19" name="AutoShape 12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20" name="Rectangle 13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21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22" name="Rectangle 15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23" name="Rectangle 16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24" name="Rectangle 17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152400" y="5334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ctr" eaLnBrk="0" hangingPunct="0"/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Ekkokardiografisk undersøgelse af mitral-insufficiens:</a:t>
            </a:r>
          </a:p>
          <a:p>
            <a:pPr marL="457200" indent="-457200" eaLnBrk="0" hangingPunct="0"/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/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Morfologisk vurdering af klappen og de understøttende strukturer mhp. klarlægning af ætiologien (2D ekko).</a:t>
            </a:r>
          </a:p>
          <a:p>
            <a:pPr marL="457200" indent="-457200" eaLnBrk="0" hangingPunct="0"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Kvantitativ Doppler mhp. estimering af sværhedsgrad og beregning af ERO </a:t>
            </a:r>
          </a:p>
          <a:p>
            <a:pPr marL="457200" indent="-457200" eaLnBrk="0" hangingPunct="0">
              <a:buFontTx/>
              <a:buChar char="•"/>
            </a:pPr>
            <a:endParaRPr lang="da-DK" sz="2000">
              <a:solidFill>
                <a:srgbClr val="FFFF00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rgbClr val="FFFF00"/>
                </a:solidFill>
                <a:latin typeface="Arial Unicode MS" pitchFamily="34" charset="-128"/>
              </a:rPr>
              <a:t>Afklaring af evt. anden klappatologi</a:t>
            </a:r>
          </a:p>
          <a:p>
            <a:pPr marL="457200" indent="-457200" eaLnBrk="0" hangingPunct="0">
              <a:buFontTx/>
              <a:buChar char="•"/>
            </a:pPr>
            <a:endParaRPr lang="da-DK" sz="2000">
              <a:solidFill>
                <a:srgbClr val="FFFF00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Vurdering af bagved liggende kamres og lungekredsløbets eventuelle påvirkning </a:t>
            </a:r>
          </a:p>
          <a:p>
            <a:pPr marL="457200" indent="-457200" eaLnBrk="0" hangingPunct="0"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Graduering / Behandlingsindikation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CE49FF-D050-467F-9035-A420D79C3CB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1" name="AutoShape 6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3" name="AutoShape 8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4" name="Rectangle 9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5" name="AutoShape 10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6" name="Rectangle 11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7" name="AutoShape 12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8" name="Rectangle 13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69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70" name="Rectangle 15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71" name="Rectangle 16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6272" name="Rectangle 17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152400" y="-1524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 eaLnBrk="0" hangingPunct="0">
              <a:defRPr/>
            </a:pPr>
            <a:endParaRPr lang="da-DK" sz="2400" b="1">
              <a:solidFill>
                <a:schemeClr val="bg1"/>
              </a:solidFill>
              <a:effectLst>
                <a:outerShdw blurRad="38100" dist="38100" dir="2700000" algn="tl">
                  <a:srgbClr val="E7DEC9"/>
                </a:outerShdw>
              </a:effectLst>
            </a:endParaRPr>
          </a:p>
          <a:p>
            <a:pPr marL="457200" indent="-457200" eaLnBrk="0" hangingPunct="0">
              <a:defRPr/>
            </a:pPr>
            <a:endParaRPr lang="da-DK" sz="2400" b="1">
              <a:solidFill>
                <a:schemeClr val="bg1"/>
              </a:solidFill>
              <a:effectLst>
                <a:outerShdw blurRad="38100" dist="38100" dir="2700000" algn="tl">
                  <a:srgbClr val="E7DEC9"/>
                </a:outerShdw>
              </a:effectLst>
            </a:endParaRPr>
          </a:p>
          <a:p>
            <a:pPr marL="457200" indent="-457200" algn="ctr" eaLnBrk="0" hangingPunct="0">
              <a:defRPr/>
            </a:pPr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Ekkokardiografisk undersøgelse af mitral- insufficiens:</a:t>
            </a:r>
          </a:p>
          <a:p>
            <a:pPr marL="457200" indent="-457200" eaLnBrk="0" hangingPunct="0">
              <a:defRPr/>
            </a:pPr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>
              <a:defRPr/>
            </a:pPr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Char char="•"/>
              <a:defRPr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Morfologisk vurdering af klappen og de understøttende strukturer mhp. klarlægning af ætiologien (2D ekko).</a:t>
            </a:r>
          </a:p>
          <a:p>
            <a:pPr marL="457200" indent="-457200" eaLnBrk="0" hangingPunct="0">
              <a:buFontTx/>
              <a:buChar char="•"/>
              <a:defRPr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  <a:defRPr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Kvantitativ Doppler mhp. estimering af sværhedsgrad og beregning af ERO </a:t>
            </a:r>
          </a:p>
          <a:p>
            <a:pPr marL="457200" indent="-457200" eaLnBrk="0" hangingPunct="0">
              <a:buFontTx/>
              <a:buChar char="•"/>
              <a:defRPr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  <a:defRPr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Afklaring af evt. </a:t>
            </a:r>
            <a:r>
              <a:rPr lang="da-DK" sz="2000" i="1">
                <a:solidFill>
                  <a:schemeClr val="bg1"/>
                </a:solidFill>
                <a:latin typeface="Arial Unicode MS" pitchFamily="34" charset="-128"/>
              </a:rPr>
              <a:t>anden klappatologi</a:t>
            </a: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  <a:defRPr/>
            </a:pPr>
            <a:endParaRPr lang="da-DK" sz="2000">
              <a:solidFill>
                <a:srgbClr val="FFFF00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  <a:defRPr/>
            </a:pPr>
            <a:r>
              <a:rPr lang="da-DK" sz="2000">
                <a:solidFill>
                  <a:srgbClr val="FFFF00"/>
                </a:solidFill>
                <a:latin typeface="Arial Unicode MS" pitchFamily="34" charset="-128"/>
              </a:rPr>
              <a:t>Vurdering af bagved liggende kamres og lungekredsløbets eventuelle påvirkning </a:t>
            </a:r>
          </a:p>
          <a:p>
            <a:pPr marL="457200" indent="-457200" eaLnBrk="0" hangingPunct="0">
              <a:buFontTx/>
              <a:buChar char="•"/>
              <a:defRPr/>
            </a:pPr>
            <a:endParaRPr lang="da-DK" sz="2000">
              <a:solidFill>
                <a:srgbClr val="FFFF00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  <a:defRPr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Graduering / Behandlingsindikation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B1A0E9A-BDF6-4E57-84B5-07A6A150056F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09" name="AutoShape 6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0" name="Rectangle 7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1" name="AutoShape 8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2" name="Rectangle 9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3" name="AutoShape 10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4" name="Rectangle 11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5" name="AutoShape 12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6" name="Rectangle 13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7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8" name="Rectangle 15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19" name="Rectangle 16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98320" name="Rectangle 17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68979" name="Rectangle 19"/>
          <p:cNvSpPr>
            <a:spLocks noChangeArrowheads="1"/>
          </p:cNvSpPr>
          <p:nvPr/>
        </p:nvSpPr>
        <p:spPr bwMode="auto">
          <a:xfrm>
            <a:off x="152400" y="166688"/>
            <a:ext cx="88392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 eaLnBrk="0" hangingPunct="0">
              <a:defRPr/>
            </a:pPr>
            <a:endParaRPr lang="da-DK" sz="2400" b="1">
              <a:solidFill>
                <a:schemeClr val="bg1"/>
              </a:solidFill>
              <a:effectLst>
                <a:outerShdw blurRad="38100" dist="38100" dir="2700000" algn="tl">
                  <a:srgbClr val="E7DEC9"/>
                </a:outerShdw>
              </a:effectLst>
            </a:endParaRPr>
          </a:p>
          <a:p>
            <a:pPr marL="457200" indent="-457200" algn="ctr" eaLnBrk="0" hangingPunct="0">
              <a:defRPr/>
            </a:pPr>
            <a:r>
              <a:rPr lang="da-DK" sz="3200">
                <a:solidFill>
                  <a:schemeClr val="accent1"/>
                </a:solidFill>
              </a:rPr>
              <a:t>LV størrelse og funktion</a:t>
            </a:r>
          </a:p>
          <a:p>
            <a:pPr marL="457200" indent="-457200" eaLnBrk="0" hangingPunct="0">
              <a:defRPr/>
            </a:pPr>
            <a:endParaRPr lang="da-DK" sz="2400">
              <a:solidFill>
                <a:schemeClr val="bg1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685800" y="1600200"/>
            <a:ext cx="82788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MI aflaster LV men prisen er volumenbelastning med tiden.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Kronisk betydende MI = stort atrium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NB - akut MI ingen dilatation af LV/LA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Papilmuskelruptur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Perforation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8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3" name="volbelastet LV M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388778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B9B0B2-4B98-43BF-B5D7-DE8572DDD34A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3790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57" name="AutoShape 6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59" name="AutoShape 8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0" name="Rectangle 9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1" name="AutoShape 10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3" name="AutoShape 12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4" name="Rectangle 13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0368" name="Rectangle 19"/>
          <p:cNvSpPr>
            <a:spLocks noChangeArrowheads="1"/>
          </p:cNvSpPr>
          <p:nvPr/>
        </p:nvSpPr>
        <p:spPr bwMode="auto">
          <a:xfrm>
            <a:off x="152400" y="533400"/>
            <a:ext cx="87979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ctr" eaLnBrk="0" hangingPunct="0"/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LV størrelse og funktion</a:t>
            </a:r>
          </a:p>
          <a:p>
            <a:pPr marL="457200" indent="-457200" eaLnBrk="0" hangingPunct="0"/>
            <a:endParaRPr lang="da-DK" sz="3200">
              <a:solidFill>
                <a:schemeClr val="accent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endParaRPr lang="da-DK" sz="2400">
              <a:solidFill>
                <a:schemeClr val="bg1"/>
              </a:solidFill>
            </a:endParaRPr>
          </a:p>
        </p:txBody>
      </p:sp>
      <p:sp>
        <p:nvSpPr>
          <p:cNvPr id="100369" name="Rectangle 20"/>
          <p:cNvSpPr>
            <a:spLocks noChangeArrowheads="1"/>
          </p:cNvSpPr>
          <p:nvPr/>
        </p:nvSpPr>
        <p:spPr bwMode="auto">
          <a:xfrm>
            <a:off x="685800" y="1600200"/>
            <a:ext cx="82788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LV dimensioner udmåles parasternalt ved 2D eller M-mode (obs. lodlinie)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3" name="Billede 22" descr="plax d n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3889555" cy="29969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Billede 23" descr="plax 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708919"/>
            <a:ext cx="4104456" cy="29917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90F727-C6FA-43D2-9C04-FB7F92845C2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04" name="Rectangle 5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05" name="AutoShape 6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06" name="Rectangle 7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07" name="AutoShape 8" descr="ms%20cw%20dopp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08" name="Rectangle 9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09" name="AutoShape 10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11" name="AutoShape 12" descr="ms%20cw%20dopp%20trace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12" name="Rectangle 13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13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14" name="Rectangle 15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15" name="Rectangle 16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16" name="Rectangle 17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a-DK" sz="2400">
              <a:latin typeface="Times New Roman" pitchFamily="18" charset="0"/>
            </a:endParaRPr>
          </a:p>
        </p:txBody>
      </p:sp>
      <p:sp>
        <p:nvSpPr>
          <p:cNvPr id="102417" name="Rectangle 19"/>
          <p:cNvSpPr>
            <a:spLocks noChangeArrowheads="1"/>
          </p:cNvSpPr>
          <p:nvPr/>
        </p:nvSpPr>
        <p:spPr bwMode="auto">
          <a:xfrm>
            <a:off x="250825" y="533400"/>
            <a:ext cx="858837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ctr" eaLnBrk="0" hangingPunct="0"/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Ekkokardiografisk undersøgelse af mitral- insufficiens:</a:t>
            </a:r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/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/>
            <a:endParaRPr lang="da-DK" sz="2400">
              <a:solidFill>
                <a:schemeClr val="bg1"/>
              </a:solidFill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Morfologisk vurdering af klappen og de understøttende strukturer mhp. klarlægning af ætiologien (2D ekko).</a:t>
            </a:r>
          </a:p>
          <a:p>
            <a:pPr marL="457200" indent="-457200" eaLnBrk="0" hangingPunct="0"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Kvantitativ Doppler mhp. estimering af sværhedsgrad og beregning af ERO </a:t>
            </a:r>
          </a:p>
          <a:p>
            <a:pPr marL="457200" indent="-457200" eaLnBrk="0" hangingPunct="0"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Afklaring af evt. anden klappatologi</a:t>
            </a:r>
          </a:p>
          <a:p>
            <a:pPr marL="457200" indent="-457200" eaLnBrk="0" hangingPunct="0">
              <a:buFontTx/>
              <a:buChar char="•"/>
            </a:pPr>
            <a:endParaRPr lang="da-DK" sz="2000">
              <a:solidFill>
                <a:srgbClr val="FFFF00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Vurdering af bagved liggende kamres og lungekredsløbets eventuelle påvirkning </a:t>
            </a:r>
          </a:p>
          <a:p>
            <a:pPr marL="457200" indent="-457200" eaLnBrk="0" hangingPunct="0">
              <a:buFontTx/>
              <a:buChar char="•"/>
            </a:pPr>
            <a:endParaRPr lang="da-DK" sz="2000">
              <a:solidFill>
                <a:srgbClr val="FFFF00"/>
              </a:solidFill>
              <a:latin typeface="Arial Unicode MS" pitchFamily="34" charset="-128"/>
            </a:endParaRPr>
          </a:p>
          <a:p>
            <a:pPr marL="457200" indent="-457200" eaLnBrk="0" hangingPunct="0">
              <a:buFontTx/>
              <a:buChar char="•"/>
            </a:pPr>
            <a:r>
              <a:rPr lang="da-DK" sz="2000">
                <a:solidFill>
                  <a:srgbClr val="FFFF00"/>
                </a:solidFill>
                <a:latin typeface="Arial Unicode MS" pitchFamily="34" charset="-128"/>
              </a:rPr>
              <a:t>Graduering / Behandlingsindikation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3D32929-0AE7-4216-99E7-6C0227C874EE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Graduering</a:t>
            </a:r>
          </a:p>
        </p:txBody>
      </p:sp>
      <p:sp>
        <p:nvSpPr>
          <p:cNvPr id="104450" name="Text Box 6"/>
          <p:cNvSpPr txBox="1">
            <a:spLocks noChangeArrowheads="1"/>
          </p:cNvSpPr>
          <p:nvPr/>
        </p:nvSpPr>
        <p:spPr bwMode="auto">
          <a:xfrm>
            <a:off x="5364163" y="6096000"/>
            <a:ext cx="37798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600">
                <a:solidFill>
                  <a:schemeClr val="bg1"/>
                </a:solidFill>
                <a:latin typeface="Arial Unicode MS" pitchFamily="34" charset="-128"/>
              </a:rPr>
              <a:t>J Am Soc Echocardio 2003</a:t>
            </a:r>
          </a:p>
        </p:txBody>
      </p:sp>
      <p:graphicFrame>
        <p:nvGraphicFramePr>
          <p:cNvPr id="104475" name="Group 27"/>
          <p:cNvGraphicFramePr>
            <a:graphicFrameLocks noGrp="1"/>
          </p:cNvGraphicFramePr>
          <p:nvPr/>
        </p:nvGraphicFramePr>
        <p:xfrm>
          <a:off x="900113" y="1557338"/>
          <a:ext cx="7751762" cy="4064000"/>
        </p:xfrm>
        <a:graphic>
          <a:graphicData uri="http://schemas.openxmlformats.org/drawingml/2006/table">
            <a:tbl>
              <a:tblPr/>
              <a:tblGrid>
                <a:gridCol w="2663825"/>
                <a:gridCol w="1800225"/>
                <a:gridCol w="1728787"/>
                <a:gridCol w="15589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Moderat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Svær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ERO (PISA)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&lt; 0,2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0,2 – 0,4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&gt;0,4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Reg volumen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&lt; 30 ml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30-59 ml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≥ 60 ml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itchFamily="34" charset="-128"/>
                        </a:rPr>
                        <a:t>Vena contracta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&lt; 3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3 -7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&gt;7 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E00190-C4E1-4A07-8202-2D3A8D39039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228600" y="228600"/>
            <a:ext cx="851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Behandlingsindikation</a:t>
            </a:r>
          </a:p>
        </p:txBody>
      </p:sp>
      <p:sp>
        <p:nvSpPr>
          <p:cNvPr id="176167" name="Rectangle 39"/>
          <p:cNvSpPr>
            <a:spLocks noChangeArrowheads="1"/>
          </p:cNvSpPr>
          <p:nvPr/>
        </p:nvSpPr>
        <p:spPr bwMode="auto">
          <a:xfrm>
            <a:off x="381000" y="1371600"/>
            <a:ext cx="85693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Svær MI og symptomer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Svær MI ingen symptomer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30% &lt; EF &lt; 60%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LVESD &gt; 40 mm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Svær MI ingen symptomer normal LV?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da-DK" sz="2000">
                <a:solidFill>
                  <a:schemeClr val="bg1"/>
                </a:solidFill>
                <a:latin typeface="Arial Unicode MS" pitchFamily="34" charset="-128"/>
              </a:rPr>
              <a:t>Hvis der er høj sandsynlighed for vellykket plastik og der er lav risiko anbefales ofte operation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0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1291D7-C0E9-46B7-862A-61BF55F429D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6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6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28600" y="304800"/>
            <a:ext cx="8740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DCS TTE standard</a:t>
            </a:r>
          </a:p>
        </p:txBody>
      </p:sp>
      <p:sp>
        <p:nvSpPr>
          <p:cNvPr id="108547" name="Text Box 6"/>
          <p:cNvSpPr txBox="1">
            <a:spLocks noChangeArrowheads="1"/>
          </p:cNvSpPr>
          <p:nvPr/>
        </p:nvSpPr>
        <p:spPr bwMode="auto">
          <a:xfrm>
            <a:off x="6324600" y="6096000"/>
            <a:ext cx="26638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>
                <a:solidFill>
                  <a:schemeClr val="bg1"/>
                </a:solidFill>
                <a:latin typeface="Arial Unicode MS" pitchFamily="34" charset="-128"/>
              </a:rPr>
              <a:t>www.cardio.dk</a:t>
            </a:r>
          </a:p>
        </p:txBody>
      </p:sp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6424">
            <a:off x="1299920" y="1401388"/>
            <a:ext cx="2530382" cy="43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7871" y="1234367"/>
            <a:ext cx="5125128" cy="4748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75B302-B5C5-43DF-B13E-81D041F38CB0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28600" y="304800"/>
            <a:ext cx="866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3200">
                <a:solidFill>
                  <a:schemeClr val="accent1"/>
                </a:solidFill>
                <a:latin typeface="Arial Unicode MS" pitchFamily="34" charset="-128"/>
              </a:rPr>
              <a:t>DCS TTE standard</a:t>
            </a:r>
          </a:p>
        </p:txBody>
      </p:sp>
      <p:sp>
        <p:nvSpPr>
          <p:cNvPr id="110595" name="Text Box 6"/>
          <p:cNvSpPr txBox="1">
            <a:spLocks noChangeArrowheads="1"/>
          </p:cNvSpPr>
          <p:nvPr/>
        </p:nvSpPr>
        <p:spPr bwMode="auto">
          <a:xfrm>
            <a:off x="6858000" y="6096000"/>
            <a:ext cx="26638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>
                <a:solidFill>
                  <a:schemeClr val="bg1"/>
                </a:solidFill>
                <a:latin typeface="Arial Unicode MS" pitchFamily="34" charset="-128"/>
              </a:rPr>
              <a:t>www.cardio.dk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3104">
            <a:off x="2198222" y="1475408"/>
            <a:ext cx="2508516" cy="459550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676" y="1236135"/>
            <a:ext cx="2703438" cy="514638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0B4BA1-A604-4BBE-8333-5E11B5ECD35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</a:rPr>
              <a:t>PLAX</a:t>
            </a:r>
          </a:p>
        </p:txBody>
      </p:sp>
      <p:pic>
        <p:nvPicPr>
          <p:cNvPr id="5124" name="Picture 23" descr="mitral anatomy"/>
          <p:cNvPicPr>
            <a:picLocks noChangeAspect="1" noChangeArrowheads="1"/>
          </p:cNvPicPr>
          <p:nvPr/>
        </p:nvPicPr>
        <p:blipFill>
          <a:blip r:embed="rId5" cstate="print"/>
          <a:srcRect l="58142" t="8652" b="16286"/>
          <a:stretch>
            <a:fillRect/>
          </a:stretch>
        </p:blipFill>
        <p:spPr bwMode="auto">
          <a:xfrm>
            <a:off x="5715008" y="1160463"/>
            <a:ext cx="309721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25" name="Line 24"/>
          <p:cNvSpPr>
            <a:spLocks noChangeShapeType="1"/>
          </p:cNvSpPr>
          <p:nvPr/>
        </p:nvSpPr>
        <p:spPr bwMode="auto">
          <a:xfrm flipV="1">
            <a:off x="5930900" y="1357313"/>
            <a:ext cx="2417763" cy="232410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sp>
        <p:nvSpPr>
          <p:cNvPr id="22532" name="Text Box 25"/>
          <p:cNvSpPr txBox="1">
            <a:spLocks noChangeArrowheads="1"/>
          </p:cNvSpPr>
          <p:nvPr/>
        </p:nvSpPr>
        <p:spPr bwMode="auto">
          <a:xfrm>
            <a:off x="6003925" y="26019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P1</a:t>
            </a:r>
          </a:p>
        </p:txBody>
      </p:sp>
      <p:sp>
        <p:nvSpPr>
          <p:cNvPr id="22533" name="Text Box 26"/>
          <p:cNvSpPr txBox="1">
            <a:spLocks noChangeArrowheads="1"/>
          </p:cNvSpPr>
          <p:nvPr/>
        </p:nvSpPr>
        <p:spPr bwMode="auto">
          <a:xfrm>
            <a:off x="6075363" y="30464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P2</a:t>
            </a:r>
          </a:p>
        </p:txBody>
      </p:sp>
      <p:sp>
        <p:nvSpPr>
          <p:cNvPr id="22534" name="Text Box 27"/>
          <p:cNvSpPr txBox="1">
            <a:spLocks noChangeArrowheads="1"/>
          </p:cNvSpPr>
          <p:nvPr/>
        </p:nvSpPr>
        <p:spPr bwMode="auto">
          <a:xfrm>
            <a:off x="6578600" y="32496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P3</a:t>
            </a:r>
          </a:p>
        </p:txBody>
      </p:sp>
      <p:pic>
        <p:nvPicPr>
          <p:cNvPr id="12" name="norm MI 3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643570" y="4071942"/>
            <a:ext cx="3127621" cy="22240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lax.wmv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38175" y="1789113"/>
            <a:ext cx="4843463" cy="3795712"/>
          </a:xfrm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5980DF-12AB-495A-BC12-06E20EBBC3FF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Apikalt længdesnit</a:t>
            </a:r>
          </a:p>
        </p:txBody>
      </p:sp>
      <p:pic>
        <p:nvPicPr>
          <p:cNvPr id="6148" name="Picture 34" descr="mitral anatomy"/>
          <p:cNvPicPr>
            <a:picLocks noChangeAspect="1" noChangeArrowheads="1"/>
          </p:cNvPicPr>
          <p:nvPr/>
        </p:nvPicPr>
        <p:blipFill>
          <a:blip r:embed="rId5" cstate="print"/>
          <a:srcRect l="58142" t="8652" b="16286"/>
          <a:stretch>
            <a:fillRect/>
          </a:stretch>
        </p:blipFill>
        <p:spPr bwMode="auto">
          <a:xfrm>
            <a:off x="5619779" y="1316038"/>
            <a:ext cx="309721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579" name="Text Box 36"/>
          <p:cNvSpPr txBox="1">
            <a:spLocks noChangeArrowheads="1"/>
          </p:cNvSpPr>
          <p:nvPr/>
        </p:nvSpPr>
        <p:spPr bwMode="auto">
          <a:xfrm>
            <a:off x="5978525" y="26019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P1</a:t>
            </a:r>
          </a:p>
        </p:txBody>
      </p:sp>
      <p:sp>
        <p:nvSpPr>
          <p:cNvPr id="24580" name="Text Box 37"/>
          <p:cNvSpPr txBox="1">
            <a:spLocks noChangeArrowheads="1"/>
          </p:cNvSpPr>
          <p:nvPr/>
        </p:nvSpPr>
        <p:spPr bwMode="auto">
          <a:xfrm>
            <a:off x="6049963" y="30464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P2</a:t>
            </a:r>
          </a:p>
        </p:txBody>
      </p:sp>
      <p:sp>
        <p:nvSpPr>
          <p:cNvPr id="24581" name="Text Box 38"/>
          <p:cNvSpPr txBox="1">
            <a:spLocks noChangeArrowheads="1"/>
          </p:cNvSpPr>
          <p:nvPr/>
        </p:nvSpPr>
        <p:spPr bwMode="auto">
          <a:xfrm>
            <a:off x="6553200" y="32496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P3</a:t>
            </a:r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 flipV="1">
            <a:off x="5867400" y="1371600"/>
            <a:ext cx="2417763" cy="2324100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pic>
        <p:nvPicPr>
          <p:cNvPr id="12" name="norm MI 3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616582" y="4132267"/>
            <a:ext cx="3127621" cy="22240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ap lx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63563" y="1706563"/>
            <a:ext cx="4841875" cy="3794125"/>
          </a:xfrm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404795-33CD-4659-A83C-144FC6977B69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Apikalt 2 kammer</a:t>
            </a:r>
          </a:p>
        </p:txBody>
      </p:sp>
      <p:pic>
        <p:nvPicPr>
          <p:cNvPr id="7172" name="Picture 34" descr="mitral anatomy"/>
          <p:cNvPicPr>
            <a:picLocks noChangeAspect="1" noChangeArrowheads="1"/>
          </p:cNvPicPr>
          <p:nvPr/>
        </p:nvPicPr>
        <p:blipFill>
          <a:blip r:embed="rId5" cstate="print"/>
          <a:srcRect l="58142" t="8652" b="16286"/>
          <a:stretch>
            <a:fillRect/>
          </a:stretch>
        </p:blipFill>
        <p:spPr bwMode="auto">
          <a:xfrm>
            <a:off x="5689629" y="1160463"/>
            <a:ext cx="309721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173" name="Line 35"/>
          <p:cNvSpPr>
            <a:spLocks noChangeShapeType="1"/>
          </p:cNvSpPr>
          <p:nvPr/>
        </p:nvSpPr>
        <p:spPr bwMode="auto">
          <a:xfrm flipH="1" flipV="1">
            <a:off x="5762625" y="1773238"/>
            <a:ext cx="1452563" cy="1941512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sp>
        <p:nvSpPr>
          <p:cNvPr id="26628" name="Text Box 36"/>
          <p:cNvSpPr txBox="1">
            <a:spLocks noChangeArrowheads="1"/>
          </p:cNvSpPr>
          <p:nvPr/>
        </p:nvSpPr>
        <p:spPr bwMode="auto">
          <a:xfrm>
            <a:off x="5978525" y="26019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P1</a:t>
            </a:r>
          </a:p>
        </p:txBody>
      </p:sp>
      <p:sp>
        <p:nvSpPr>
          <p:cNvPr id="26629" name="Text Box 37"/>
          <p:cNvSpPr txBox="1">
            <a:spLocks noChangeArrowheads="1"/>
          </p:cNvSpPr>
          <p:nvPr/>
        </p:nvSpPr>
        <p:spPr bwMode="auto">
          <a:xfrm>
            <a:off x="6049963" y="30464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P2</a:t>
            </a:r>
          </a:p>
        </p:txBody>
      </p:sp>
      <p:sp>
        <p:nvSpPr>
          <p:cNvPr id="26630" name="Text Box 38"/>
          <p:cNvSpPr txBox="1">
            <a:spLocks noChangeArrowheads="1"/>
          </p:cNvSpPr>
          <p:nvPr/>
        </p:nvSpPr>
        <p:spPr bwMode="auto">
          <a:xfrm>
            <a:off x="6553200" y="32496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P3</a:t>
            </a:r>
          </a:p>
        </p:txBody>
      </p:sp>
      <p:pic>
        <p:nvPicPr>
          <p:cNvPr id="11" name="norm MI 3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643570" y="4071942"/>
            <a:ext cx="3127621" cy="22240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ap2 90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71500" y="2071688"/>
            <a:ext cx="4673600" cy="3324225"/>
          </a:xfrm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0BE0E5-CE24-43F6-80F1-2E530EC72C7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Apikalt 4 kammer</a:t>
            </a:r>
          </a:p>
        </p:txBody>
      </p:sp>
      <p:pic>
        <p:nvPicPr>
          <p:cNvPr id="8196" name="Picture 31" descr="mitral anatomy"/>
          <p:cNvPicPr>
            <a:picLocks noChangeAspect="1" noChangeArrowheads="1"/>
          </p:cNvPicPr>
          <p:nvPr/>
        </p:nvPicPr>
        <p:blipFill>
          <a:blip r:embed="rId5" cstate="print"/>
          <a:srcRect l="58142" t="8652" b="16286"/>
          <a:stretch>
            <a:fillRect/>
          </a:stretch>
        </p:blipFill>
        <p:spPr bwMode="auto">
          <a:xfrm>
            <a:off x="5689600" y="1160463"/>
            <a:ext cx="309721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197" name="Line 32"/>
          <p:cNvSpPr>
            <a:spLocks noChangeShapeType="1"/>
          </p:cNvSpPr>
          <p:nvPr/>
        </p:nvSpPr>
        <p:spPr bwMode="auto">
          <a:xfrm flipV="1">
            <a:off x="5689600" y="2852738"/>
            <a:ext cx="3168650" cy="71437"/>
          </a:xfrm>
          <a:prstGeom prst="lin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da-DK" sz="2400">
              <a:latin typeface="Times New Roman" pitchFamily="18" charset="0"/>
            </a:endParaRPr>
          </a:p>
        </p:txBody>
      </p:sp>
      <p:sp>
        <p:nvSpPr>
          <p:cNvPr id="28676" name="Text Box 33"/>
          <p:cNvSpPr txBox="1">
            <a:spLocks noChangeArrowheads="1"/>
          </p:cNvSpPr>
          <p:nvPr/>
        </p:nvSpPr>
        <p:spPr bwMode="auto">
          <a:xfrm>
            <a:off x="5978525" y="26019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P1</a:t>
            </a:r>
          </a:p>
        </p:txBody>
      </p:sp>
      <p:sp>
        <p:nvSpPr>
          <p:cNvPr id="28677" name="Text Box 34"/>
          <p:cNvSpPr txBox="1">
            <a:spLocks noChangeArrowheads="1"/>
          </p:cNvSpPr>
          <p:nvPr/>
        </p:nvSpPr>
        <p:spPr bwMode="auto">
          <a:xfrm>
            <a:off x="6049963" y="30464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P2</a:t>
            </a:r>
          </a:p>
        </p:txBody>
      </p:sp>
      <p:sp>
        <p:nvSpPr>
          <p:cNvPr id="28678" name="Text Box 35"/>
          <p:cNvSpPr txBox="1">
            <a:spLocks noChangeArrowheads="1"/>
          </p:cNvSpPr>
          <p:nvPr/>
        </p:nvSpPr>
        <p:spPr bwMode="auto">
          <a:xfrm>
            <a:off x="6553200" y="3249613"/>
            <a:ext cx="504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200" b="1">
                <a:latin typeface="Tahoma" pitchFamily="34" charset="0"/>
              </a:rPr>
              <a:t>P3</a:t>
            </a:r>
          </a:p>
        </p:txBody>
      </p:sp>
      <p:pic>
        <p:nvPicPr>
          <p:cNvPr id="15" name="ap4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8175" y="1873250"/>
            <a:ext cx="4524375" cy="3544888"/>
          </a:xfrm>
        </p:spPr>
      </p:pic>
      <p:pic>
        <p:nvPicPr>
          <p:cNvPr id="11" name="norm MI 3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643570" y="4071942"/>
            <a:ext cx="3127621" cy="22240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BA10AF-1503-4D09-B28C-957EBE87CE2B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da-DK" sz="3200" smtClean="0">
                <a:solidFill>
                  <a:schemeClr val="accent1"/>
                </a:solidFill>
                <a:latin typeface="Arial Unicode MS" pitchFamily="34" charset="-128"/>
              </a:rPr>
              <a:t>Parasternalt tværsnit</a:t>
            </a:r>
          </a:p>
        </p:txBody>
      </p:sp>
      <p:pic>
        <p:nvPicPr>
          <p:cNvPr id="7" name="sax mi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7188" y="1928813"/>
            <a:ext cx="5222875" cy="3714750"/>
          </a:xfrm>
        </p:spPr>
      </p:pic>
      <p:grpSp>
        <p:nvGrpSpPr>
          <p:cNvPr id="30723" name="Gruppe 9"/>
          <p:cNvGrpSpPr>
            <a:grpSpLocks/>
          </p:cNvGrpSpPr>
          <p:nvPr/>
        </p:nvGrpSpPr>
        <p:grpSpPr bwMode="auto">
          <a:xfrm>
            <a:off x="5786438" y="1928813"/>
            <a:ext cx="3071812" cy="3686175"/>
            <a:chOff x="5786446" y="1928802"/>
            <a:chExt cx="3071834" cy="3685801"/>
          </a:xfrm>
        </p:grpSpPr>
        <p:pic>
          <p:nvPicPr>
            <p:cNvPr id="9220" name="Picture 12" descr="mitralklap figu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6" y="1928802"/>
              <a:ext cx="3071834" cy="3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725" name="Kombinationstegning 8"/>
            <p:cNvSpPr>
              <a:spLocks/>
            </p:cNvSpPr>
            <p:nvPr/>
          </p:nvSpPr>
          <p:spPr bwMode="auto">
            <a:xfrm>
              <a:off x="6234841" y="2098840"/>
              <a:ext cx="1415871" cy="1325049"/>
            </a:xfrm>
            <a:custGeom>
              <a:avLst/>
              <a:gdLst>
                <a:gd name="T0" fmla="*/ 0 w 1415871"/>
                <a:gd name="T1" fmla="*/ 0 h 1325049"/>
                <a:gd name="T2" fmla="*/ 1415871 w 1415871"/>
                <a:gd name="T3" fmla="*/ 1325049 h 1325049"/>
              </a:gdLst>
              <a:ahLst/>
              <a:cxnLst>
                <a:cxn ang="0">
                  <a:pos x="113894" y="1109391"/>
                </a:cxn>
                <a:cxn ang="0">
                  <a:pos x="149689" y="1174473"/>
                </a:cxn>
                <a:cxn ang="0">
                  <a:pos x="201754" y="1216776"/>
                </a:cxn>
                <a:cxn ang="0">
                  <a:pos x="244057" y="1252571"/>
                </a:cxn>
                <a:cxn ang="0">
                  <a:pos x="283106" y="1268842"/>
                </a:cxn>
                <a:cxn ang="0">
                  <a:pos x="357950" y="1301383"/>
                </a:cxn>
                <a:cxn ang="0">
                  <a:pos x="439303" y="1324161"/>
                </a:cxn>
                <a:cxn ang="0">
                  <a:pos x="615024" y="1307891"/>
                </a:cxn>
                <a:cxn ang="0">
                  <a:pos x="693122" y="1294874"/>
                </a:cxn>
                <a:cxn ang="0">
                  <a:pos x="741933" y="1278604"/>
                </a:cxn>
                <a:cxn ang="0">
                  <a:pos x="810269" y="1262334"/>
                </a:cxn>
                <a:cxn ang="0">
                  <a:pos x="868843" y="1207014"/>
                </a:cxn>
                <a:cxn ang="0">
                  <a:pos x="904638" y="1187489"/>
                </a:cxn>
                <a:cxn ang="0">
                  <a:pos x="972974" y="1164711"/>
                </a:cxn>
                <a:cxn ang="0">
                  <a:pos x="1008769" y="1138678"/>
                </a:cxn>
                <a:cxn ang="0">
                  <a:pos x="1041310" y="1122408"/>
                </a:cxn>
                <a:cxn ang="0">
                  <a:pos x="1096629" y="1086613"/>
                </a:cxn>
                <a:cxn ang="0">
                  <a:pos x="1135679" y="1063834"/>
                </a:cxn>
                <a:cxn ang="0">
                  <a:pos x="1181236" y="1034547"/>
                </a:cxn>
                <a:cxn ang="0">
                  <a:pos x="1249572" y="972719"/>
                </a:cxn>
                <a:cxn ang="0">
                  <a:pos x="1288621" y="949941"/>
                </a:cxn>
                <a:cxn ang="0">
                  <a:pos x="1330924" y="888113"/>
                </a:cxn>
                <a:cxn ang="0">
                  <a:pos x="1347195" y="819777"/>
                </a:cxn>
                <a:cxn ang="0">
                  <a:pos x="1369973" y="770966"/>
                </a:cxn>
                <a:cxn ang="0">
                  <a:pos x="1389498" y="683105"/>
                </a:cxn>
                <a:cxn ang="0">
                  <a:pos x="1412276" y="621277"/>
                </a:cxn>
                <a:cxn ang="0">
                  <a:pos x="1392752" y="481351"/>
                </a:cxn>
                <a:cxn ang="0">
                  <a:pos x="1369973" y="455319"/>
                </a:cxn>
                <a:cxn ang="0">
                  <a:pos x="1275605" y="403253"/>
                </a:cxn>
                <a:cxn ang="0">
                  <a:pos x="1129170" y="230786"/>
                </a:cxn>
                <a:cxn ang="0">
                  <a:pos x="1073851" y="191737"/>
                </a:cxn>
                <a:cxn ang="0">
                  <a:pos x="1002261" y="175467"/>
                </a:cxn>
                <a:cxn ang="0">
                  <a:pos x="914400" y="94114"/>
                </a:cxn>
                <a:cxn ang="0">
                  <a:pos x="784237" y="9508"/>
                </a:cxn>
                <a:cxn ang="0">
                  <a:pos x="735425" y="22524"/>
                </a:cxn>
                <a:cxn ang="0">
                  <a:pos x="608516" y="12762"/>
                </a:cxn>
                <a:cxn ang="0">
                  <a:pos x="523909" y="12762"/>
                </a:cxn>
                <a:cxn ang="0">
                  <a:pos x="481606" y="32287"/>
                </a:cxn>
                <a:cxn ang="0">
                  <a:pos x="406762" y="64827"/>
                </a:cxn>
                <a:cxn ang="0">
                  <a:pos x="292869" y="81098"/>
                </a:cxn>
                <a:cxn ang="0">
                  <a:pos x="231041" y="129909"/>
                </a:cxn>
                <a:cxn ang="0">
                  <a:pos x="169213" y="201499"/>
                </a:cxn>
                <a:cxn ang="0">
                  <a:pos x="87861" y="282852"/>
                </a:cxn>
                <a:cxn ang="0">
                  <a:pos x="39049" y="347934"/>
                </a:cxn>
                <a:cxn ang="0">
                  <a:pos x="22779" y="455319"/>
                </a:cxn>
                <a:cxn ang="0">
                  <a:pos x="39049" y="627785"/>
                </a:cxn>
                <a:cxn ang="0">
                  <a:pos x="3254" y="748187"/>
                </a:cxn>
                <a:cxn ang="0">
                  <a:pos x="9763" y="868588"/>
                </a:cxn>
                <a:cxn ang="0">
                  <a:pos x="26033" y="914146"/>
                </a:cxn>
                <a:cxn ang="0">
                  <a:pos x="35795" y="975973"/>
                </a:cxn>
                <a:cxn ang="0">
                  <a:pos x="52066" y="1067088"/>
                </a:cxn>
                <a:cxn ang="0">
                  <a:pos x="97623" y="1141932"/>
                </a:cxn>
              </a:cxnLst>
              <a:rect l="T0" t="T1" r="T2" b="T3"/>
              <a:pathLst>
                <a:path w="1415871" h="1325049">
                  <a:moveTo>
                    <a:pt x="81353" y="1083358"/>
                  </a:moveTo>
                  <a:lnTo>
                    <a:pt x="81353" y="1083358"/>
                  </a:lnTo>
                  <a:cubicBezTo>
                    <a:pt x="87542" y="1088000"/>
                    <a:pt x="106022" y="1099944"/>
                    <a:pt x="113894" y="1109391"/>
                  </a:cubicBezTo>
                  <a:cubicBezTo>
                    <a:pt x="117366" y="1113558"/>
                    <a:pt x="120546" y="1117965"/>
                    <a:pt x="123656" y="1122408"/>
                  </a:cubicBezTo>
                  <a:cubicBezTo>
                    <a:pt x="128141" y="1128816"/>
                    <a:pt x="134199" y="1134512"/>
                    <a:pt x="136672" y="1141932"/>
                  </a:cubicBezTo>
                  <a:cubicBezTo>
                    <a:pt x="141331" y="1155910"/>
                    <a:pt x="142504" y="1162498"/>
                    <a:pt x="149689" y="1174473"/>
                  </a:cubicBezTo>
                  <a:cubicBezTo>
                    <a:pt x="170207" y="1208670"/>
                    <a:pt x="152829" y="1186342"/>
                    <a:pt x="172467" y="1197252"/>
                  </a:cubicBezTo>
                  <a:cubicBezTo>
                    <a:pt x="179305" y="1201051"/>
                    <a:pt x="185484" y="1205929"/>
                    <a:pt x="191992" y="1210268"/>
                  </a:cubicBezTo>
                  <a:lnTo>
                    <a:pt x="201754" y="1216776"/>
                  </a:lnTo>
                  <a:cubicBezTo>
                    <a:pt x="203923" y="1220030"/>
                    <a:pt x="205819" y="1223484"/>
                    <a:pt x="208262" y="1226538"/>
                  </a:cubicBezTo>
                  <a:cubicBezTo>
                    <a:pt x="215144" y="1235141"/>
                    <a:pt x="225364" y="1240109"/>
                    <a:pt x="234295" y="1246063"/>
                  </a:cubicBezTo>
                  <a:cubicBezTo>
                    <a:pt x="237549" y="1248232"/>
                    <a:pt x="240347" y="1251334"/>
                    <a:pt x="244057" y="1252571"/>
                  </a:cubicBezTo>
                  <a:lnTo>
                    <a:pt x="263582" y="1259079"/>
                  </a:lnTo>
                  <a:cubicBezTo>
                    <a:pt x="266836" y="1260164"/>
                    <a:pt x="270490" y="1260431"/>
                    <a:pt x="273344" y="1262334"/>
                  </a:cubicBezTo>
                  <a:cubicBezTo>
                    <a:pt x="276598" y="1264503"/>
                    <a:pt x="280052" y="1266399"/>
                    <a:pt x="283106" y="1268842"/>
                  </a:cubicBezTo>
                  <a:cubicBezTo>
                    <a:pt x="294118" y="1277651"/>
                    <a:pt x="289684" y="1281881"/>
                    <a:pt x="309139" y="1288366"/>
                  </a:cubicBezTo>
                  <a:cubicBezTo>
                    <a:pt x="332565" y="1296175"/>
                    <a:pt x="303289" y="1286694"/>
                    <a:pt x="331918" y="1294874"/>
                  </a:cubicBezTo>
                  <a:cubicBezTo>
                    <a:pt x="355274" y="1301548"/>
                    <a:pt x="324857" y="1294764"/>
                    <a:pt x="357950" y="1301383"/>
                  </a:cubicBezTo>
                  <a:cubicBezTo>
                    <a:pt x="370664" y="1314095"/>
                    <a:pt x="357323" y="1302696"/>
                    <a:pt x="374221" y="1311145"/>
                  </a:cubicBezTo>
                  <a:cubicBezTo>
                    <a:pt x="377719" y="1312894"/>
                    <a:pt x="380485" y="1315904"/>
                    <a:pt x="383983" y="1317653"/>
                  </a:cubicBezTo>
                  <a:cubicBezTo>
                    <a:pt x="398775" y="1325049"/>
                    <a:pt x="432105" y="1323647"/>
                    <a:pt x="439303" y="1324161"/>
                  </a:cubicBezTo>
                  <a:lnTo>
                    <a:pt x="556450" y="1317653"/>
                  </a:lnTo>
                  <a:cubicBezTo>
                    <a:pt x="567321" y="1316848"/>
                    <a:pt x="578144" y="1315484"/>
                    <a:pt x="588991" y="1314399"/>
                  </a:cubicBezTo>
                  <a:lnTo>
                    <a:pt x="615024" y="1307891"/>
                  </a:lnTo>
                  <a:cubicBezTo>
                    <a:pt x="619363" y="1306806"/>
                    <a:pt x="623797" y="1306051"/>
                    <a:pt x="628040" y="1304637"/>
                  </a:cubicBezTo>
                  <a:cubicBezTo>
                    <a:pt x="634548" y="1302468"/>
                    <a:pt x="640722" y="1298618"/>
                    <a:pt x="647565" y="1298129"/>
                  </a:cubicBezTo>
                  <a:lnTo>
                    <a:pt x="693122" y="1294874"/>
                  </a:lnTo>
                  <a:cubicBezTo>
                    <a:pt x="726531" y="1286522"/>
                    <a:pt x="685122" y="1297874"/>
                    <a:pt x="719155" y="1285112"/>
                  </a:cubicBezTo>
                  <a:cubicBezTo>
                    <a:pt x="723342" y="1283542"/>
                    <a:pt x="727871" y="1283087"/>
                    <a:pt x="732171" y="1281858"/>
                  </a:cubicBezTo>
                  <a:cubicBezTo>
                    <a:pt x="735469" y="1280916"/>
                    <a:pt x="738624" y="1279506"/>
                    <a:pt x="741933" y="1278604"/>
                  </a:cubicBezTo>
                  <a:cubicBezTo>
                    <a:pt x="750563" y="1276251"/>
                    <a:pt x="759143" y="1273566"/>
                    <a:pt x="767966" y="1272096"/>
                  </a:cubicBezTo>
                  <a:cubicBezTo>
                    <a:pt x="774474" y="1271011"/>
                    <a:pt x="781021" y="1270136"/>
                    <a:pt x="787491" y="1268842"/>
                  </a:cubicBezTo>
                  <a:cubicBezTo>
                    <a:pt x="797705" y="1266799"/>
                    <a:pt x="800965" y="1265435"/>
                    <a:pt x="810269" y="1262334"/>
                  </a:cubicBezTo>
                  <a:cubicBezTo>
                    <a:pt x="822005" y="1254509"/>
                    <a:pt x="830642" y="1249673"/>
                    <a:pt x="839556" y="1236301"/>
                  </a:cubicBezTo>
                  <a:cubicBezTo>
                    <a:pt x="841725" y="1233047"/>
                    <a:pt x="843560" y="1229543"/>
                    <a:pt x="846064" y="1226538"/>
                  </a:cubicBezTo>
                  <a:cubicBezTo>
                    <a:pt x="853018" y="1218193"/>
                    <a:pt x="859975" y="1213349"/>
                    <a:pt x="868843" y="1207014"/>
                  </a:cubicBezTo>
                  <a:cubicBezTo>
                    <a:pt x="872025" y="1204741"/>
                    <a:pt x="875423" y="1202779"/>
                    <a:pt x="878605" y="1200506"/>
                  </a:cubicBezTo>
                  <a:cubicBezTo>
                    <a:pt x="883019" y="1197353"/>
                    <a:pt x="886771" y="1193169"/>
                    <a:pt x="891622" y="1190743"/>
                  </a:cubicBezTo>
                  <a:cubicBezTo>
                    <a:pt x="895622" y="1188743"/>
                    <a:pt x="900354" y="1188774"/>
                    <a:pt x="904638" y="1187489"/>
                  </a:cubicBezTo>
                  <a:cubicBezTo>
                    <a:pt x="911209" y="1185518"/>
                    <a:pt x="918027" y="1184049"/>
                    <a:pt x="924163" y="1180981"/>
                  </a:cubicBezTo>
                  <a:cubicBezTo>
                    <a:pt x="928502" y="1178812"/>
                    <a:pt x="932577" y="1176007"/>
                    <a:pt x="937179" y="1174473"/>
                  </a:cubicBezTo>
                  <a:cubicBezTo>
                    <a:pt x="949403" y="1170398"/>
                    <a:pt x="961565" y="1172317"/>
                    <a:pt x="972974" y="1164711"/>
                  </a:cubicBezTo>
                  <a:cubicBezTo>
                    <a:pt x="976228" y="1162542"/>
                    <a:pt x="979767" y="1160748"/>
                    <a:pt x="982736" y="1158203"/>
                  </a:cubicBezTo>
                  <a:cubicBezTo>
                    <a:pt x="987395" y="1154210"/>
                    <a:pt x="990265" y="1147930"/>
                    <a:pt x="995753" y="1145186"/>
                  </a:cubicBezTo>
                  <a:cubicBezTo>
                    <a:pt x="1000092" y="1143017"/>
                    <a:pt x="1004557" y="1141085"/>
                    <a:pt x="1008769" y="1138678"/>
                  </a:cubicBezTo>
                  <a:cubicBezTo>
                    <a:pt x="1012165" y="1136738"/>
                    <a:pt x="1014936" y="1133710"/>
                    <a:pt x="1018531" y="1132170"/>
                  </a:cubicBezTo>
                  <a:cubicBezTo>
                    <a:pt x="1022642" y="1130408"/>
                    <a:pt x="1027209" y="1130001"/>
                    <a:pt x="1031548" y="1128916"/>
                  </a:cubicBezTo>
                  <a:cubicBezTo>
                    <a:pt x="1034802" y="1126747"/>
                    <a:pt x="1037812" y="1124157"/>
                    <a:pt x="1041310" y="1122408"/>
                  </a:cubicBezTo>
                  <a:cubicBezTo>
                    <a:pt x="1044378" y="1120874"/>
                    <a:pt x="1048328" y="1121211"/>
                    <a:pt x="1051072" y="1119153"/>
                  </a:cubicBezTo>
                  <a:cubicBezTo>
                    <a:pt x="1057208" y="1114551"/>
                    <a:pt x="1060961" y="1107138"/>
                    <a:pt x="1067343" y="1102883"/>
                  </a:cubicBezTo>
                  <a:cubicBezTo>
                    <a:pt x="1079927" y="1094493"/>
                    <a:pt x="1083742" y="1089477"/>
                    <a:pt x="1096629" y="1086613"/>
                  </a:cubicBezTo>
                  <a:cubicBezTo>
                    <a:pt x="1103070" y="1085181"/>
                    <a:pt x="1109646" y="1084443"/>
                    <a:pt x="1116154" y="1083358"/>
                  </a:cubicBezTo>
                  <a:cubicBezTo>
                    <a:pt x="1120493" y="1080104"/>
                    <a:pt x="1125335" y="1077431"/>
                    <a:pt x="1129170" y="1073596"/>
                  </a:cubicBezTo>
                  <a:cubicBezTo>
                    <a:pt x="1131936" y="1070831"/>
                    <a:pt x="1132709" y="1066379"/>
                    <a:pt x="1135679" y="1063834"/>
                  </a:cubicBezTo>
                  <a:cubicBezTo>
                    <a:pt x="1140481" y="1059718"/>
                    <a:pt x="1146613" y="1057468"/>
                    <a:pt x="1151949" y="1054072"/>
                  </a:cubicBezTo>
                  <a:cubicBezTo>
                    <a:pt x="1158548" y="1049872"/>
                    <a:pt x="1164966" y="1045394"/>
                    <a:pt x="1171474" y="1041055"/>
                  </a:cubicBezTo>
                  <a:cubicBezTo>
                    <a:pt x="1174728" y="1038886"/>
                    <a:pt x="1177442" y="1035496"/>
                    <a:pt x="1181236" y="1034547"/>
                  </a:cubicBezTo>
                  <a:lnTo>
                    <a:pt x="1194252" y="1031293"/>
                  </a:lnTo>
                  <a:cubicBezTo>
                    <a:pt x="1214358" y="1011187"/>
                    <a:pt x="1205921" y="1021158"/>
                    <a:pt x="1220285" y="1002006"/>
                  </a:cubicBezTo>
                  <a:cubicBezTo>
                    <a:pt x="1228107" y="978541"/>
                    <a:pt x="1217198" y="1005093"/>
                    <a:pt x="1249572" y="972719"/>
                  </a:cubicBezTo>
                  <a:cubicBezTo>
                    <a:pt x="1252826" y="969465"/>
                    <a:pt x="1255799" y="965903"/>
                    <a:pt x="1259334" y="962957"/>
                  </a:cubicBezTo>
                  <a:cubicBezTo>
                    <a:pt x="1262338" y="960453"/>
                    <a:pt x="1265522" y="958037"/>
                    <a:pt x="1269096" y="956449"/>
                  </a:cubicBezTo>
                  <a:cubicBezTo>
                    <a:pt x="1275365" y="953663"/>
                    <a:pt x="1288621" y="949941"/>
                    <a:pt x="1288621" y="949941"/>
                  </a:cubicBezTo>
                  <a:cubicBezTo>
                    <a:pt x="1314165" y="924397"/>
                    <a:pt x="1305444" y="936097"/>
                    <a:pt x="1317908" y="917400"/>
                  </a:cubicBezTo>
                  <a:cubicBezTo>
                    <a:pt x="1318993" y="914146"/>
                    <a:pt x="1319628" y="910705"/>
                    <a:pt x="1321162" y="907637"/>
                  </a:cubicBezTo>
                  <a:cubicBezTo>
                    <a:pt x="1333779" y="882401"/>
                    <a:pt x="1322744" y="912653"/>
                    <a:pt x="1330924" y="888113"/>
                  </a:cubicBezTo>
                  <a:cubicBezTo>
                    <a:pt x="1332009" y="876181"/>
                    <a:pt x="1332595" y="864194"/>
                    <a:pt x="1334178" y="852318"/>
                  </a:cubicBezTo>
                  <a:cubicBezTo>
                    <a:pt x="1334557" y="849475"/>
                    <a:pt x="1338860" y="833190"/>
                    <a:pt x="1340686" y="829539"/>
                  </a:cubicBezTo>
                  <a:cubicBezTo>
                    <a:pt x="1342435" y="826041"/>
                    <a:pt x="1345446" y="823275"/>
                    <a:pt x="1347195" y="819777"/>
                  </a:cubicBezTo>
                  <a:cubicBezTo>
                    <a:pt x="1349807" y="814552"/>
                    <a:pt x="1351091" y="808731"/>
                    <a:pt x="1353703" y="803506"/>
                  </a:cubicBezTo>
                  <a:cubicBezTo>
                    <a:pt x="1355452" y="800008"/>
                    <a:pt x="1358462" y="797242"/>
                    <a:pt x="1360211" y="793744"/>
                  </a:cubicBezTo>
                  <a:cubicBezTo>
                    <a:pt x="1373675" y="766816"/>
                    <a:pt x="1349662" y="804818"/>
                    <a:pt x="1369973" y="770966"/>
                  </a:cubicBezTo>
                  <a:cubicBezTo>
                    <a:pt x="1373998" y="764259"/>
                    <a:pt x="1382990" y="751441"/>
                    <a:pt x="1382990" y="751441"/>
                  </a:cubicBezTo>
                  <a:cubicBezTo>
                    <a:pt x="1384075" y="744933"/>
                    <a:pt x="1385618" y="738484"/>
                    <a:pt x="1386244" y="731916"/>
                  </a:cubicBezTo>
                  <a:cubicBezTo>
                    <a:pt x="1387790" y="715683"/>
                    <a:pt x="1385721" y="698968"/>
                    <a:pt x="1389498" y="683105"/>
                  </a:cubicBezTo>
                  <a:cubicBezTo>
                    <a:pt x="1391310" y="675496"/>
                    <a:pt x="1398175" y="670088"/>
                    <a:pt x="1402514" y="663580"/>
                  </a:cubicBezTo>
                  <a:lnTo>
                    <a:pt x="1409022" y="653818"/>
                  </a:lnTo>
                  <a:cubicBezTo>
                    <a:pt x="1410107" y="642971"/>
                    <a:pt x="1410924" y="632094"/>
                    <a:pt x="1412276" y="621277"/>
                  </a:cubicBezTo>
                  <a:cubicBezTo>
                    <a:pt x="1413094" y="614730"/>
                    <a:pt x="1415531" y="608351"/>
                    <a:pt x="1415531" y="601753"/>
                  </a:cubicBezTo>
                  <a:cubicBezTo>
                    <a:pt x="1415531" y="557230"/>
                    <a:pt x="1415871" y="563727"/>
                    <a:pt x="1405768" y="533417"/>
                  </a:cubicBezTo>
                  <a:cubicBezTo>
                    <a:pt x="1395394" y="471174"/>
                    <a:pt x="1406289" y="512939"/>
                    <a:pt x="1392752" y="481351"/>
                  </a:cubicBezTo>
                  <a:cubicBezTo>
                    <a:pt x="1391401" y="478198"/>
                    <a:pt x="1391641" y="474267"/>
                    <a:pt x="1389498" y="471589"/>
                  </a:cubicBezTo>
                  <a:cubicBezTo>
                    <a:pt x="1387055" y="468535"/>
                    <a:pt x="1382740" y="467585"/>
                    <a:pt x="1379736" y="465081"/>
                  </a:cubicBezTo>
                  <a:cubicBezTo>
                    <a:pt x="1376201" y="462135"/>
                    <a:pt x="1373969" y="457602"/>
                    <a:pt x="1369973" y="455319"/>
                  </a:cubicBezTo>
                  <a:cubicBezTo>
                    <a:pt x="1366090" y="453100"/>
                    <a:pt x="1361296" y="453149"/>
                    <a:pt x="1356957" y="452064"/>
                  </a:cubicBezTo>
                  <a:cubicBezTo>
                    <a:pt x="1342856" y="442302"/>
                    <a:pt x="1329994" y="430448"/>
                    <a:pt x="1314654" y="422778"/>
                  </a:cubicBezTo>
                  <a:cubicBezTo>
                    <a:pt x="1301638" y="416270"/>
                    <a:pt x="1287795" y="411203"/>
                    <a:pt x="1275605" y="403253"/>
                  </a:cubicBezTo>
                  <a:cubicBezTo>
                    <a:pt x="1249167" y="386010"/>
                    <a:pt x="1223858" y="358728"/>
                    <a:pt x="1204015" y="334917"/>
                  </a:cubicBezTo>
                  <a:cubicBezTo>
                    <a:pt x="1182759" y="309410"/>
                    <a:pt x="1157036" y="286517"/>
                    <a:pt x="1142187" y="256819"/>
                  </a:cubicBezTo>
                  <a:cubicBezTo>
                    <a:pt x="1137848" y="248141"/>
                    <a:pt x="1134693" y="238763"/>
                    <a:pt x="1129170" y="230786"/>
                  </a:cubicBezTo>
                  <a:cubicBezTo>
                    <a:pt x="1124726" y="224367"/>
                    <a:pt x="1103731" y="205938"/>
                    <a:pt x="1096629" y="201499"/>
                  </a:cubicBezTo>
                  <a:cubicBezTo>
                    <a:pt x="1093720" y="199681"/>
                    <a:pt x="1090020" y="199596"/>
                    <a:pt x="1086867" y="198245"/>
                  </a:cubicBezTo>
                  <a:cubicBezTo>
                    <a:pt x="1082408" y="196334"/>
                    <a:pt x="1078355" y="193538"/>
                    <a:pt x="1073851" y="191737"/>
                  </a:cubicBezTo>
                  <a:cubicBezTo>
                    <a:pt x="1067481" y="189189"/>
                    <a:pt x="1054326" y="185229"/>
                    <a:pt x="1054326" y="185229"/>
                  </a:cubicBezTo>
                  <a:cubicBezTo>
                    <a:pt x="1044564" y="187398"/>
                    <a:pt x="1035005" y="190907"/>
                    <a:pt x="1025039" y="191737"/>
                  </a:cubicBezTo>
                  <a:cubicBezTo>
                    <a:pt x="1015105" y="192565"/>
                    <a:pt x="1007597" y="180136"/>
                    <a:pt x="1002261" y="175467"/>
                  </a:cubicBezTo>
                  <a:cubicBezTo>
                    <a:pt x="998179" y="171895"/>
                    <a:pt x="993194" y="169421"/>
                    <a:pt x="989244" y="165704"/>
                  </a:cubicBezTo>
                  <a:cubicBezTo>
                    <a:pt x="974722" y="152037"/>
                    <a:pt x="961352" y="137185"/>
                    <a:pt x="946941" y="123401"/>
                  </a:cubicBezTo>
                  <a:cubicBezTo>
                    <a:pt x="936395" y="113314"/>
                    <a:pt x="924719" y="104433"/>
                    <a:pt x="914400" y="94114"/>
                  </a:cubicBezTo>
                  <a:cubicBezTo>
                    <a:pt x="878109" y="57823"/>
                    <a:pt x="876425" y="52453"/>
                    <a:pt x="826540" y="22524"/>
                  </a:cubicBezTo>
                  <a:cubicBezTo>
                    <a:pt x="821116" y="19270"/>
                    <a:pt x="816314" y="14622"/>
                    <a:pt x="810269" y="12762"/>
                  </a:cubicBezTo>
                  <a:cubicBezTo>
                    <a:pt x="801911" y="10190"/>
                    <a:pt x="792914" y="10593"/>
                    <a:pt x="784237" y="9508"/>
                  </a:cubicBezTo>
                  <a:cubicBezTo>
                    <a:pt x="779898" y="11677"/>
                    <a:pt x="775866" y="14622"/>
                    <a:pt x="771220" y="16016"/>
                  </a:cubicBezTo>
                  <a:cubicBezTo>
                    <a:pt x="764900" y="17912"/>
                    <a:pt x="758187" y="18090"/>
                    <a:pt x="751696" y="19270"/>
                  </a:cubicBezTo>
                  <a:cubicBezTo>
                    <a:pt x="746254" y="20259"/>
                    <a:pt x="740849" y="21439"/>
                    <a:pt x="735425" y="22524"/>
                  </a:cubicBezTo>
                  <a:cubicBezTo>
                    <a:pt x="700715" y="21439"/>
                    <a:pt x="665965" y="21251"/>
                    <a:pt x="631294" y="19270"/>
                  </a:cubicBezTo>
                  <a:cubicBezTo>
                    <a:pt x="627870" y="19074"/>
                    <a:pt x="624830" y="16958"/>
                    <a:pt x="621532" y="16016"/>
                  </a:cubicBezTo>
                  <a:cubicBezTo>
                    <a:pt x="617232" y="14787"/>
                    <a:pt x="612703" y="14332"/>
                    <a:pt x="608516" y="12762"/>
                  </a:cubicBezTo>
                  <a:cubicBezTo>
                    <a:pt x="574483" y="0"/>
                    <a:pt x="615892" y="11352"/>
                    <a:pt x="582483" y="3000"/>
                  </a:cubicBezTo>
                  <a:cubicBezTo>
                    <a:pt x="568382" y="4085"/>
                    <a:pt x="554130" y="3929"/>
                    <a:pt x="540180" y="6254"/>
                  </a:cubicBezTo>
                  <a:cubicBezTo>
                    <a:pt x="534418" y="7214"/>
                    <a:pt x="529504" y="11084"/>
                    <a:pt x="523909" y="12762"/>
                  </a:cubicBezTo>
                  <a:cubicBezTo>
                    <a:pt x="518612" y="14351"/>
                    <a:pt x="513062" y="14931"/>
                    <a:pt x="507639" y="16016"/>
                  </a:cubicBezTo>
                  <a:cubicBezTo>
                    <a:pt x="503300" y="19270"/>
                    <a:pt x="499221" y="22903"/>
                    <a:pt x="494622" y="25778"/>
                  </a:cubicBezTo>
                  <a:cubicBezTo>
                    <a:pt x="490508" y="28349"/>
                    <a:pt x="485553" y="29467"/>
                    <a:pt x="481606" y="32287"/>
                  </a:cubicBezTo>
                  <a:cubicBezTo>
                    <a:pt x="466410" y="43142"/>
                    <a:pt x="477410" y="42520"/>
                    <a:pt x="458827" y="51811"/>
                  </a:cubicBezTo>
                  <a:cubicBezTo>
                    <a:pt x="452691" y="54879"/>
                    <a:pt x="445958" y="56655"/>
                    <a:pt x="439303" y="58319"/>
                  </a:cubicBezTo>
                  <a:cubicBezTo>
                    <a:pt x="428425" y="61038"/>
                    <a:pt x="418099" y="63987"/>
                    <a:pt x="406762" y="64827"/>
                  </a:cubicBezTo>
                  <a:cubicBezTo>
                    <a:pt x="384020" y="66512"/>
                    <a:pt x="361205" y="66997"/>
                    <a:pt x="338426" y="68082"/>
                  </a:cubicBezTo>
                  <a:cubicBezTo>
                    <a:pt x="297738" y="78254"/>
                    <a:pt x="348325" y="65254"/>
                    <a:pt x="315647" y="74590"/>
                  </a:cubicBezTo>
                  <a:cubicBezTo>
                    <a:pt x="307390" y="76949"/>
                    <a:pt x="300671" y="77754"/>
                    <a:pt x="292869" y="81098"/>
                  </a:cubicBezTo>
                  <a:cubicBezTo>
                    <a:pt x="288410" y="83009"/>
                    <a:pt x="284191" y="85437"/>
                    <a:pt x="279852" y="87606"/>
                  </a:cubicBezTo>
                  <a:cubicBezTo>
                    <a:pt x="241767" y="125691"/>
                    <a:pt x="316158" y="53012"/>
                    <a:pt x="247311" y="110385"/>
                  </a:cubicBezTo>
                  <a:cubicBezTo>
                    <a:pt x="240803" y="115808"/>
                    <a:pt x="236740" y="123641"/>
                    <a:pt x="231041" y="129909"/>
                  </a:cubicBezTo>
                  <a:cubicBezTo>
                    <a:pt x="225881" y="135584"/>
                    <a:pt x="219680" y="140288"/>
                    <a:pt x="214770" y="146180"/>
                  </a:cubicBezTo>
                  <a:cubicBezTo>
                    <a:pt x="208797" y="153348"/>
                    <a:pt x="204473" y="161790"/>
                    <a:pt x="198500" y="168958"/>
                  </a:cubicBezTo>
                  <a:cubicBezTo>
                    <a:pt x="167165" y="206560"/>
                    <a:pt x="196214" y="164372"/>
                    <a:pt x="169213" y="201499"/>
                  </a:cubicBezTo>
                  <a:cubicBezTo>
                    <a:pt x="158341" y="216448"/>
                    <a:pt x="153793" y="227606"/>
                    <a:pt x="139926" y="240548"/>
                  </a:cubicBezTo>
                  <a:cubicBezTo>
                    <a:pt x="129771" y="250026"/>
                    <a:pt x="118166" y="257821"/>
                    <a:pt x="107385" y="266581"/>
                  </a:cubicBezTo>
                  <a:cubicBezTo>
                    <a:pt x="100810" y="271923"/>
                    <a:pt x="94418" y="277487"/>
                    <a:pt x="87861" y="282852"/>
                  </a:cubicBezTo>
                  <a:cubicBezTo>
                    <a:pt x="82485" y="287250"/>
                    <a:pt x="76501" y="290957"/>
                    <a:pt x="71590" y="295868"/>
                  </a:cubicBezTo>
                  <a:lnTo>
                    <a:pt x="48812" y="318647"/>
                  </a:lnTo>
                  <a:cubicBezTo>
                    <a:pt x="45558" y="328409"/>
                    <a:pt x="40073" y="337695"/>
                    <a:pt x="39049" y="347934"/>
                  </a:cubicBezTo>
                  <a:cubicBezTo>
                    <a:pt x="33669" y="401739"/>
                    <a:pt x="38296" y="360091"/>
                    <a:pt x="32541" y="403253"/>
                  </a:cubicBezTo>
                  <a:cubicBezTo>
                    <a:pt x="31385" y="411921"/>
                    <a:pt x="30899" y="420691"/>
                    <a:pt x="29287" y="429286"/>
                  </a:cubicBezTo>
                  <a:cubicBezTo>
                    <a:pt x="27639" y="438078"/>
                    <a:pt x="22779" y="455319"/>
                    <a:pt x="22779" y="455319"/>
                  </a:cubicBezTo>
                  <a:cubicBezTo>
                    <a:pt x="24948" y="486775"/>
                    <a:pt x="26806" y="518254"/>
                    <a:pt x="29287" y="549687"/>
                  </a:cubicBezTo>
                  <a:cubicBezTo>
                    <a:pt x="31449" y="577077"/>
                    <a:pt x="30881" y="572333"/>
                    <a:pt x="35795" y="591990"/>
                  </a:cubicBezTo>
                  <a:cubicBezTo>
                    <a:pt x="36880" y="603922"/>
                    <a:pt x="39049" y="615804"/>
                    <a:pt x="39049" y="627785"/>
                  </a:cubicBezTo>
                  <a:cubicBezTo>
                    <a:pt x="39049" y="649374"/>
                    <a:pt x="43666" y="679245"/>
                    <a:pt x="29287" y="699376"/>
                  </a:cubicBezTo>
                  <a:cubicBezTo>
                    <a:pt x="26612" y="703121"/>
                    <a:pt x="22779" y="705884"/>
                    <a:pt x="19525" y="709138"/>
                  </a:cubicBezTo>
                  <a:cubicBezTo>
                    <a:pt x="8526" y="742135"/>
                    <a:pt x="15472" y="729863"/>
                    <a:pt x="3254" y="748187"/>
                  </a:cubicBezTo>
                  <a:cubicBezTo>
                    <a:pt x="2169" y="752526"/>
                    <a:pt x="0" y="756731"/>
                    <a:pt x="0" y="761203"/>
                  </a:cubicBezTo>
                  <a:cubicBezTo>
                    <a:pt x="0" y="789426"/>
                    <a:pt x="1377" y="817649"/>
                    <a:pt x="3254" y="845810"/>
                  </a:cubicBezTo>
                  <a:cubicBezTo>
                    <a:pt x="3472" y="849074"/>
                    <a:pt x="8060" y="864615"/>
                    <a:pt x="9763" y="868588"/>
                  </a:cubicBezTo>
                  <a:cubicBezTo>
                    <a:pt x="11674" y="873047"/>
                    <a:pt x="14568" y="877063"/>
                    <a:pt x="16271" y="881605"/>
                  </a:cubicBezTo>
                  <a:cubicBezTo>
                    <a:pt x="17841" y="885792"/>
                    <a:pt x="18240" y="890337"/>
                    <a:pt x="19525" y="894621"/>
                  </a:cubicBezTo>
                  <a:cubicBezTo>
                    <a:pt x="21496" y="901192"/>
                    <a:pt x="23864" y="907638"/>
                    <a:pt x="26033" y="914146"/>
                  </a:cubicBezTo>
                  <a:cubicBezTo>
                    <a:pt x="27118" y="922823"/>
                    <a:pt x="27849" y="931552"/>
                    <a:pt x="29287" y="940178"/>
                  </a:cubicBezTo>
                  <a:cubicBezTo>
                    <a:pt x="30022" y="944590"/>
                    <a:pt x="31741" y="948795"/>
                    <a:pt x="32541" y="953195"/>
                  </a:cubicBezTo>
                  <a:cubicBezTo>
                    <a:pt x="33913" y="960741"/>
                    <a:pt x="34781" y="968371"/>
                    <a:pt x="35795" y="975973"/>
                  </a:cubicBezTo>
                  <a:cubicBezTo>
                    <a:pt x="39883" y="1006636"/>
                    <a:pt x="36123" y="993228"/>
                    <a:pt x="42303" y="1011768"/>
                  </a:cubicBezTo>
                  <a:cubicBezTo>
                    <a:pt x="43864" y="1022693"/>
                    <a:pt x="46557" y="1042797"/>
                    <a:pt x="48812" y="1054072"/>
                  </a:cubicBezTo>
                  <a:cubicBezTo>
                    <a:pt x="49689" y="1058457"/>
                    <a:pt x="50496" y="1062901"/>
                    <a:pt x="52066" y="1067088"/>
                  </a:cubicBezTo>
                  <a:cubicBezTo>
                    <a:pt x="53205" y="1070124"/>
                    <a:pt x="59408" y="1084722"/>
                    <a:pt x="65082" y="1086613"/>
                  </a:cubicBezTo>
                  <a:cubicBezTo>
                    <a:pt x="72358" y="1089039"/>
                    <a:pt x="80268" y="1088782"/>
                    <a:pt x="87861" y="1089867"/>
                  </a:cubicBezTo>
                  <a:cubicBezTo>
                    <a:pt x="103379" y="1120903"/>
                    <a:pt x="85434" y="1080984"/>
                    <a:pt x="97623" y="1141932"/>
                  </a:cubicBezTo>
                  <a:cubicBezTo>
                    <a:pt x="98390" y="1145767"/>
                    <a:pt x="100815" y="1149621"/>
                    <a:pt x="104131" y="1151694"/>
                  </a:cubicBezTo>
                  <a:cubicBezTo>
                    <a:pt x="109949" y="1155330"/>
                    <a:pt x="123656" y="1158203"/>
                    <a:pt x="123656" y="1158203"/>
                  </a:cubicBezTo>
                </a:path>
              </a:pathLst>
            </a:cu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E493DA-EC64-40DD-A1EA-3088ADA5846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Mitralinsufficiens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1134</Words>
  <Application>Microsoft Office PowerPoint</Application>
  <PresentationFormat>On-screen Show (4:3)</PresentationFormat>
  <Paragraphs>433</Paragraphs>
  <Slides>48</Slides>
  <Notes>48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Mitralinsufficiens</vt:lpstr>
      <vt:lpstr>Slide 2</vt:lpstr>
      <vt:lpstr>Normal anatomi</vt:lpstr>
      <vt:lpstr>Normal anatomi</vt:lpstr>
      <vt:lpstr>PLAX</vt:lpstr>
      <vt:lpstr>Apikalt længdesnit</vt:lpstr>
      <vt:lpstr>Apikalt 2 kammer</vt:lpstr>
      <vt:lpstr>Apikalt 4 kammer</vt:lpstr>
      <vt:lpstr>Parasternalt tværsnit</vt:lpstr>
      <vt:lpstr>Patologi</vt:lpstr>
      <vt:lpstr>Patologi</vt:lpstr>
      <vt:lpstr>Patologi</vt:lpstr>
      <vt:lpstr>Patologi</vt:lpstr>
      <vt:lpstr>Patologi</vt:lpstr>
      <vt:lpstr>Patologi</vt:lpstr>
      <vt:lpstr>Patologi</vt:lpstr>
      <vt:lpstr>Patologi</vt:lpstr>
      <vt:lpstr>Slide 18</vt:lpstr>
      <vt:lpstr>Slide 19</vt:lpstr>
      <vt:lpstr>Objektiv vurdering af MI</vt:lpstr>
      <vt:lpstr>PISA</vt:lpstr>
      <vt:lpstr>PISA</vt:lpstr>
      <vt:lpstr>PISA – beregning af ERO</vt:lpstr>
      <vt:lpstr>PISA</vt:lpstr>
      <vt:lpstr>PISA</vt:lpstr>
      <vt:lpstr>PISA</vt:lpstr>
      <vt:lpstr>PISA</vt:lpstr>
      <vt:lpstr>PISA</vt:lpstr>
      <vt:lpstr>Simpel PISA</vt:lpstr>
      <vt:lpstr>Simpel PISA</vt:lpstr>
      <vt:lpstr>PISA</vt:lpstr>
      <vt:lpstr>Begrænsninger ved PISA</vt:lpstr>
      <vt:lpstr>Begrænsninger ved PISA</vt:lpstr>
      <vt:lpstr>Kvantitativ Doppler</vt:lpstr>
      <vt:lpstr>Kvantitativ Doppler</vt:lpstr>
      <vt:lpstr>Kvantitativ Doppler</vt:lpstr>
      <vt:lpstr>Vigtigt at måle hastigheder i annulus</vt:lpstr>
      <vt:lpstr>PW kan give fingerpeg om MI betyder noget</vt:lpstr>
      <vt:lpstr>Vena contracta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Thue Olsen</dc:creator>
  <cp:lastModifiedBy>Thue</cp:lastModifiedBy>
  <cp:revision>71</cp:revision>
  <dcterms:created xsi:type="dcterms:W3CDTF">2011-08-09T19:30:30Z</dcterms:created>
  <dcterms:modified xsi:type="dcterms:W3CDTF">2012-09-23T14:24:44Z</dcterms:modified>
</cp:coreProperties>
</file>