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1"/>
  </p:notesMasterIdLst>
  <p:sldIdLst>
    <p:sldId id="279" r:id="rId2"/>
    <p:sldId id="275" r:id="rId3"/>
    <p:sldId id="277" r:id="rId4"/>
    <p:sldId id="258" r:id="rId5"/>
    <p:sldId id="259" r:id="rId6"/>
    <p:sldId id="271" r:id="rId7"/>
    <p:sldId id="270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78" r:id="rId16"/>
    <p:sldId id="267" r:id="rId17"/>
    <p:sldId id="273" r:id="rId18"/>
    <p:sldId id="268" r:id="rId19"/>
    <p:sldId id="269" r:id="rId20"/>
  </p:sldIdLst>
  <p:sldSz cx="9144000" cy="6858000" type="screen4x3"/>
  <p:notesSz cx="6858000" cy="9144000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003366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5027" autoAdjust="0"/>
  </p:normalViewPr>
  <p:slideViewPr>
    <p:cSldViewPr>
      <p:cViewPr varScale="1">
        <p:scale>
          <a:sx n="128" d="100"/>
          <a:sy n="128" d="100"/>
        </p:scale>
        <p:origin x="-11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A46EC8-B8D9-D940-A1AB-3B214F2D5DF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16456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mtClean="0"/>
              <a:t>af Nis Høst og Claus Holst Hansen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46EC8-B8D9-D940-A1AB-3B214F2D5DF5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7EF9E-2C63-474C-B30A-8A3AE7845AF9}" type="slidenum">
              <a:rPr lang="da-DK"/>
              <a:pPr/>
              <a:t>8</a:t>
            </a:fld>
            <a:endParaRPr lang="da-DK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30000"/>
              <a:t>*</a:t>
            </a:r>
            <a:r>
              <a:rPr lang="da-DK"/>
              <a:t>Systolic Anterior Movement</a:t>
            </a:r>
            <a:endParaRPr lang="da-DK" baseline="30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3BC90-567D-4549-9BCD-23593FC9AE6C}" type="slidenum">
              <a:rPr lang="da-DK"/>
              <a:pPr/>
              <a:t>12</a:t>
            </a:fld>
            <a:endParaRPr lang="da-DK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a-DK">
                <a:solidFill>
                  <a:schemeClr val="bg1"/>
                </a:solidFill>
              </a:rPr>
              <a:t>SV = stroke volume (slagvolumen)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CSA (Cross Sectional Area) = klapareal målt i cm2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VTI = Velocity Time Integral (cm)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/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VTI</a:t>
            </a:r>
            <a:r>
              <a:rPr lang="da-DK" baseline="-25000">
                <a:solidFill>
                  <a:schemeClr val="bg1"/>
                </a:solidFill>
              </a:rPr>
              <a:t>LVOT</a:t>
            </a:r>
            <a:r>
              <a:rPr lang="da-DK">
                <a:solidFill>
                  <a:schemeClr val="bg1"/>
                </a:solidFill>
              </a:rPr>
              <a:t> bestemmes med PW-dopp.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VTI</a:t>
            </a:r>
            <a:r>
              <a:rPr lang="da-DK" baseline="-25000">
                <a:solidFill>
                  <a:schemeClr val="bg1"/>
                </a:solidFill>
              </a:rPr>
              <a:t>AO</a:t>
            </a:r>
            <a:r>
              <a:rPr lang="da-DK">
                <a:solidFill>
                  <a:schemeClr val="bg1"/>
                </a:solidFill>
              </a:rPr>
              <a:t> bestemmes med CW-dopp.</a:t>
            </a:r>
            <a:br>
              <a:rPr lang="da-DK">
                <a:solidFill>
                  <a:schemeClr val="bg1"/>
                </a:solidFill>
              </a:rPr>
            </a:br>
            <a:r>
              <a:rPr lang="da-DK">
                <a:solidFill>
                  <a:schemeClr val="bg1"/>
                </a:solidFill>
              </a:rPr>
              <a:t>CSA</a:t>
            </a:r>
            <a:r>
              <a:rPr lang="da-DK" baseline="-25000">
                <a:solidFill>
                  <a:schemeClr val="bg1"/>
                </a:solidFill>
              </a:rPr>
              <a:t>LVOT</a:t>
            </a:r>
            <a:r>
              <a:rPr lang="da-DK">
                <a:solidFill>
                  <a:schemeClr val="bg1"/>
                </a:solidFill>
              </a:rPr>
              <a:t> måles ca. 5 mm under klapniveau sv. til det sted hvor strømningshastigheden måles (beregnes ud fra diameteren af LVOT i det parasternale længdesnit).</a:t>
            </a:r>
          </a:p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3127F-8253-1742-98C7-8A086ED8E421}" type="slidenum">
              <a:rPr lang="da-DK"/>
              <a:pPr/>
              <a:t>13</a:t>
            </a:fld>
            <a:endParaRPr lang="da-DK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da-DK" i="1">
                <a:solidFill>
                  <a:schemeClr val="bg1"/>
                </a:solidFill>
              </a:rPr>
              <a:t>NB: mitralinsufficiensjettet kan fejlvurderes som aortastenose</a:t>
            </a:r>
          </a:p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9CDCDA0-E1E0-5149-971F-9835BE92BB3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74AC39E-4FE7-E24B-B6EA-8708E38466C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2450A48-C0C1-AB41-9CBF-F26C7D36509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CA916-3161-FB40-BADA-BA0AE91994C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167616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ét indholdsobjek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4E0B76-4275-BD42-B62A-B6C57A4D550C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407719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C0D4CEE-6093-F747-ADD4-61790BFFD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062C9D34-F94A-914C-8B21-7663DD23017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6EE8654-B901-0742-9A61-912D34AA3ED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7E19E709-18CC-4147-AB99-C3BE72F779DF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DE6B38A-8C57-8C45-A782-2184B7F3B5E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CCC463D-97AD-774C-AA60-490201A0D45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B64A30F1-91DA-604B-83CA-D444A1C692E2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B65141B-2200-9244-BBFF-95140741DF4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kkokardiografi.d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9485"/>
            <a:ext cx="9144000" cy="268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11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hue\Desktop\Joomla_sites\ekko_site\jupgrade\templates\darkekko2\images\header-object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278295" y="-2682"/>
            <a:ext cx="1401417" cy="41462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8223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200" smtClean="0">
                <a:solidFill>
                  <a:schemeClr val="bg2"/>
                </a:solidFill>
                <a:latin typeface="+mn-lt"/>
              </a:rPr>
              <a:t>Ekko</a:t>
            </a:r>
            <a:r>
              <a:rPr lang="da-DK" sz="1200" baseline="0" smtClean="0">
                <a:solidFill>
                  <a:schemeClr val="bg2"/>
                </a:solidFill>
                <a:latin typeface="+mn-lt"/>
              </a:rPr>
              <a:t> 2 – kursus i basal ekkokardiografi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91" y="82230"/>
            <a:ext cx="2737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baseline="0" smtClean="0">
                <a:solidFill>
                  <a:schemeClr val="bg2"/>
                </a:solidFill>
                <a:latin typeface="+mn-lt"/>
                <a:cs typeface="Arial"/>
              </a:rPr>
              <a:t>©</a:t>
            </a:r>
            <a:r>
              <a:rPr lang="da-DK" sz="1200" baseline="0" smtClean="0">
                <a:solidFill>
                  <a:schemeClr val="bg2"/>
                </a:solidFill>
                <a:latin typeface="+mn-lt"/>
              </a:rPr>
              <a:t> Dansk Cardiologisk Selskab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9FE5DA08-16AE-754B-9A0E-C588C54682FC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microsoft.com/office/2007/relationships/media" Target="file:///C:\Documents%20and%20Settings\Nis%20H&#248;st\Skrivebord\Ekko%20II%20september%2009%20RH\Aortastenose\APLAX%20HOCM.avi" TargetMode="External"/><Relationship Id="rId2" Type="http://schemas.openxmlformats.org/officeDocument/2006/relationships/video" Target="APLAX%20HOCM.wmv" TargetMode="External"/><Relationship Id="rId1" Type="http://schemas.openxmlformats.org/officeDocument/2006/relationships/video" Target="AP5CH%20101.wmv" TargetMode="External"/><Relationship Id="rId6" Type="http://schemas.openxmlformats.org/officeDocument/2006/relationships/image" Target="../media/image13.png"/><Relationship Id="rId5" Type="http://schemas.microsoft.com/office/2007/relationships/media" Target="file:///C:\Documents%20and%20Settings\Nis%20H&#248;st\Skrivebord\Ekko%20II%20september%2009%20RH\Aortastenose\AP5CH%20101.avi" TargetMode="External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file:///C:\Documents%20and%20Settings\Nis%20H&#248;st\Skrivebord\Ekko%20II%20september%2009%20RH\Aortastenose\SAX%20TEE%20Hansen.avi" TargetMode="External"/><Relationship Id="rId3" Type="http://schemas.openxmlformats.org/officeDocument/2006/relationships/video" Target="SAX%20TEE%20Hansen.wmv" TargetMode="External"/><Relationship Id="rId7" Type="http://schemas.openxmlformats.org/officeDocument/2006/relationships/image" Target="../media/image3.png"/><Relationship Id="rId2" Type="http://schemas.openxmlformats.org/officeDocument/2006/relationships/video" Target="AP%20LAX.wmv" TargetMode="External"/><Relationship Id="rId1" Type="http://schemas.openxmlformats.org/officeDocument/2006/relationships/vmlDrawing" Target="../drawings/vmlDrawing1.vml"/><Relationship Id="rId6" Type="http://schemas.microsoft.com/office/2007/relationships/media" Target="file:///C:\Documents%20and%20Settings\Nis%20H&#248;st\Skrivebord\Ekko%20II%20september%2009%20RH\Aortastenose\AP%20LAX.avi" TargetMode="Externa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C:\Documents%20and%20Settings\Nis%20H&#248;st\Skrivebord\Ekko%20II%20september%2009%20RH\Aortastenose\PLAX.avi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PLAX.wmv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C:\Documents%20and%20Settings\Nis%20H&#248;st\Skrivebord\Ekko%20II%20september%2009%20RH\Aortastenose\SAX%20aorta.avi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SAX%20aorta.wmv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PLAX.wmv" TargetMode="External"/><Relationship Id="rId6" Type="http://schemas.openxmlformats.org/officeDocument/2006/relationships/image" Target="../media/image5.png"/><Relationship Id="rId5" Type="http://schemas.microsoft.com/office/2007/relationships/media" Target="file:///C:\Documents%20and%20Settings\Nis%20H&#248;st\Skrivebord\Ekko%20II%20september%2009%20RH\Aortastenose\PLAX.avi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C:\Documents%20and%20Settings\Nis%20H&#248;st\Skrivebord\Ekko%20II%20september%2009%20RH\Aortastenose\AP5CH%20color%20zoom.avi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AP5CH%20color%20zoom.wmv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smtClean="0"/>
              <a:t>Aortastenose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CDCDA0-E1E0-5149-971F-9835BE92BB31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Aortastenose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528" y="12192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endParaRPr lang="da-DK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CW 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billedet fremstilles, filteret justeres (~1200 Hz),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gain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optimeres og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sweep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hastigheden sættes til 100 mm/s.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 </a:t>
            </a:r>
            <a:endParaRPr lang="da-DK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Notér </a:t>
            </a:r>
            <a:r>
              <a:rPr lang="da-DK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CW flowprofilens udseende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Den rene </a:t>
            </a:r>
            <a:r>
              <a:rPr lang="da-DK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valvulære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eller fikserede </a:t>
            </a:r>
            <a:r>
              <a:rPr lang="da-DK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subvalvulære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stenose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er karakteriseret ved en symmetrisk flowprofil (gotisk stil). 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Den 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dynamiske </a:t>
            </a:r>
            <a:r>
              <a:rPr lang="da-DK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subvalvulære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stenose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som ved HOCM er karakteriseret ved tiltagende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stenosegrad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gennem systolen. Flowprofilen vil i dette tilfælde antage en hajfinne lignende form. </a:t>
            </a:r>
          </a:p>
          <a:p>
            <a:pPr algn="l">
              <a:spcBef>
                <a:spcPct val="50000"/>
              </a:spcBef>
            </a:pP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Blandede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valvulære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og dynamiske / fikserede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subvalvulære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aortastenoser ses også. Ofte vil man kunne erkende dynamiske og fikserede flowprofiler beliggende oven i hinanden.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Ved mistanke om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subvalvulær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komponent bør der suppleres med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valsalvamanøvre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eller cykeltest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990528" y="4114800"/>
            <a:ext cx="2819400" cy="990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7175" name="Picture 7" descr="as cw dopp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57600" cy="260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99928" y="3124200"/>
            <a:ext cx="43434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7176" name="Picture 8" descr="hocm_sharkf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28" y="4724400"/>
            <a:ext cx="1303338" cy="156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 smtClean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>
                <a:solidFill>
                  <a:schemeClr val="bg1"/>
                </a:solidFill>
                <a:latin typeface="Tahoma" charset="0"/>
              </a:rPr>
              <a:t>	Aortastenose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528" y="1199777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Mhp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beregning af trykgradienten over klappen bestemmes flg.: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>- strømningshastigheden i LVOT </a:t>
            </a:r>
            <a:b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>(</a:t>
            </a:r>
            <a:r>
              <a:rPr lang="da-DK" sz="1400" dirty="0" err="1">
                <a:solidFill>
                  <a:srgbClr val="FFFF99"/>
                </a:solidFill>
                <a:latin typeface="Arial" charset="0"/>
                <a:cs typeface="Arial" charset="0"/>
              </a:rPr>
              <a:t>V</a:t>
            </a:r>
            <a:r>
              <a:rPr lang="da-DK" sz="1400" baseline="-30000" dirty="0" err="1">
                <a:solidFill>
                  <a:srgbClr val="FFFF99"/>
                </a:solidFill>
                <a:latin typeface="Arial" charset="0"/>
                <a:cs typeface="Arial" charset="0"/>
              </a:rPr>
              <a:t>maxLVOT</a:t>
            </a: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> og </a:t>
            </a:r>
            <a:r>
              <a:rPr lang="da-DK" sz="1400" dirty="0" err="1">
                <a:solidFill>
                  <a:srgbClr val="FFFF99"/>
                </a:solidFill>
                <a:latin typeface="Arial" charset="0"/>
                <a:cs typeface="Arial" charset="0"/>
              </a:rPr>
              <a:t>V</a:t>
            </a:r>
            <a:r>
              <a:rPr lang="da-DK" sz="1400" baseline="-30000" dirty="0" err="1">
                <a:solidFill>
                  <a:srgbClr val="FFFF99"/>
                </a:solidFill>
                <a:latin typeface="Arial" charset="0"/>
                <a:cs typeface="Arial" charset="0"/>
              </a:rPr>
              <a:t>meanLVOT</a:t>
            </a: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>). 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Benyt PW-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doppleren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og mål hastigheden ca. 5 mm under klapniveau. 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>- strømningshastigheden gennem klappen </a:t>
            </a:r>
            <a:b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>(</a:t>
            </a:r>
            <a:r>
              <a:rPr lang="da-DK" sz="1400" dirty="0" err="1">
                <a:solidFill>
                  <a:srgbClr val="FFFF99"/>
                </a:solidFill>
                <a:latin typeface="Arial" charset="0"/>
                <a:cs typeface="Arial" charset="0"/>
              </a:rPr>
              <a:t>V</a:t>
            </a:r>
            <a:r>
              <a:rPr lang="da-DK" sz="1400" baseline="-30000" dirty="0" err="1">
                <a:solidFill>
                  <a:srgbClr val="FFFF99"/>
                </a:solidFill>
                <a:latin typeface="Arial" charset="0"/>
                <a:cs typeface="Arial" charset="0"/>
              </a:rPr>
              <a:t>maxAO</a:t>
            </a: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> og </a:t>
            </a:r>
            <a:r>
              <a:rPr lang="da-DK" sz="1400" dirty="0" err="1">
                <a:solidFill>
                  <a:srgbClr val="FFFF99"/>
                </a:solidFill>
                <a:latin typeface="Arial" charset="0"/>
                <a:cs typeface="Arial" charset="0"/>
              </a:rPr>
              <a:t>V</a:t>
            </a:r>
            <a:r>
              <a:rPr lang="da-DK" sz="1400" baseline="-30000" dirty="0" err="1">
                <a:solidFill>
                  <a:srgbClr val="FFFF99"/>
                </a:solidFill>
                <a:latin typeface="Arial" charset="0"/>
                <a:cs typeface="Arial" charset="0"/>
              </a:rPr>
              <a:t>meanAO</a:t>
            </a:r>
            <a:r>
              <a:rPr lang="da-DK" sz="1400" dirty="0">
                <a:solidFill>
                  <a:srgbClr val="FFFF99"/>
                </a:solidFill>
                <a:latin typeface="Arial" charset="0"/>
                <a:cs typeface="Arial" charset="0"/>
              </a:rPr>
              <a:t>). 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Benyt CW-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doppleren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. 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a-DK" sz="1400" dirty="0">
                <a:solidFill>
                  <a:schemeClr val="bg1"/>
                </a:solidFill>
                <a:latin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Hvis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da-DK" sz="1400" baseline="-30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maxAO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  er &gt; 3 m/s og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V</a:t>
            </a:r>
            <a:r>
              <a:rPr lang="da-DK" sz="1400" baseline="-30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maxLVOT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&lt; 1 m/s beregnes gradienterne over klappen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vha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den modificerede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Bernoulli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ligning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rgbClr val="FFFFFF"/>
                </a:solidFill>
                <a:latin typeface="Arial" charset="0"/>
                <a:cs typeface="Arial" charset="0"/>
              </a:rPr>
              <a:t>De fleste </a:t>
            </a:r>
            <a:r>
              <a:rPr lang="da-DK" sz="1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ultralydapparater</a:t>
            </a:r>
            <a:r>
              <a:rPr lang="da-DK" sz="1400" dirty="0">
                <a:solidFill>
                  <a:srgbClr val="FFFFFF"/>
                </a:solidFill>
                <a:latin typeface="Arial" charset="0"/>
                <a:cs typeface="Arial" charset="0"/>
              </a:rPr>
              <a:t> beregner gradienten automatisk ud fra ovenstående ligning. </a:t>
            </a:r>
          </a:p>
          <a:p>
            <a:pPr algn="l">
              <a:spcBef>
                <a:spcPct val="50000"/>
              </a:spcBef>
            </a:pPr>
            <a:endParaRPr lang="da-DK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rgbClr val="FFFFFF"/>
                </a:solidFill>
                <a:latin typeface="Arial" charset="0"/>
                <a:cs typeface="Arial" charset="0"/>
              </a:rPr>
              <a:t>Hvis betingelserne ovenfor ikke opfyldes, må der tages hensyn til dette ved beregning af klapgradienten</a:t>
            </a:r>
            <a:r>
              <a:rPr lang="da-DK" sz="1400" dirty="0">
                <a:solidFill>
                  <a:srgbClr val="CCFFFF"/>
                </a:solidFill>
                <a:latin typeface="Arial" charset="0"/>
                <a:cs typeface="Arial" charset="0"/>
              </a:rPr>
              <a:t> </a:t>
            </a:r>
            <a:endParaRPr lang="da-DK" sz="1400" dirty="0">
              <a:solidFill>
                <a:srgbClr val="00FFFF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2723828" y="4552577"/>
            <a:ext cx="2705100" cy="3048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3523928" y="6000377"/>
            <a:ext cx="144780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8199" name="Picture 7" descr="as pw dopp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91" y="1428377"/>
            <a:ext cx="3652837" cy="259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528941" y="4323977"/>
            <a:ext cx="2555875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1200">
                <a:latin typeface="Arial" charset="0"/>
                <a:cs typeface="Arial" charset="0"/>
              </a:rPr>
              <a:t>Peak gradient (mmHg) = 4V</a:t>
            </a:r>
            <a:r>
              <a:rPr lang="da-DK" sz="1200" baseline="-30000">
                <a:latin typeface="Arial" charset="0"/>
                <a:cs typeface="Arial" charset="0"/>
              </a:rPr>
              <a:t>maxAO</a:t>
            </a:r>
            <a:r>
              <a:rPr lang="da-DK" sz="1200" baseline="30000">
                <a:latin typeface="Arial" charset="0"/>
                <a:cs typeface="Arial" charset="0"/>
              </a:rPr>
              <a:t>2</a:t>
            </a:r>
            <a:r>
              <a:rPr lang="da-DK" sz="1200">
                <a:latin typeface="Arial" charset="0"/>
                <a:cs typeface="Arial" charset="0"/>
              </a:rPr>
              <a:t>  </a:t>
            </a:r>
            <a:br>
              <a:rPr lang="da-DK" sz="1200">
                <a:latin typeface="Arial" charset="0"/>
                <a:cs typeface="Arial" charset="0"/>
              </a:rPr>
            </a:br>
            <a:r>
              <a:rPr lang="da-DK" sz="1200">
                <a:latin typeface="Arial" charset="0"/>
                <a:cs typeface="Arial" charset="0"/>
              </a:rPr>
              <a:t>Mean gradient (mmHg) = 4</a:t>
            </a:r>
            <a:r>
              <a:rPr lang="el-GR" sz="1200">
                <a:latin typeface="Arial" charset="0"/>
                <a:cs typeface="Arial" charset="0"/>
              </a:rPr>
              <a:t>Σ</a:t>
            </a:r>
            <a:r>
              <a:rPr lang="da-DK" sz="1200">
                <a:latin typeface="Arial" charset="0"/>
                <a:cs typeface="Arial" charset="0"/>
              </a:rPr>
              <a:t>V</a:t>
            </a:r>
            <a:r>
              <a:rPr lang="da-DK" sz="1200" baseline="30000">
                <a:latin typeface="Arial" charset="0"/>
                <a:cs typeface="Arial" charset="0"/>
              </a:rPr>
              <a:t>2</a:t>
            </a:r>
            <a:r>
              <a:rPr lang="da-DK" sz="1200">
                <a:latin typeface="Arial" charset="0"/>
                <a:cs typeface="Arial" charset="0"/>
              </a:rPr>
              <a:t>/n</a:t>
            </a:r>
            <a:endParaRPr lang="da-DK" sz="1200" baseline="30000">
              <a:latin typeface="Arial" charset="0"/>
              <a:cs typeface="Arial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47928" y="5771777"/>
            <a:ext cx="3459163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1200">
                <a:latin typeface="Arial" charset="0"/>
                <a:cs typeface="Arial" charset="0"/>
              </a:rPr>
              <a:t>Peak gradient (mmHg) = 4(V</a:t>
            </a:r>
            <a:r>
              <a:rPr lang="da-DK" sz="1200" baseline="-30000">
                <a:latin typeface="Arial" charset="0"/>
                <a:cs typeface="Arial" charset="0"/>
              </a:rPr>
              <a:t>maxAO</a:t>
            </a:r>
            <a:r>
              <a:rPr lang="da-DK" sz="1200" baseline="30000">
                <a:latin typeface="Arial" charset="0"/>
                <a:cs typeface="Arial" charset="0"/>
              </a:rPr>
              <a:t>2</a:t>
            </a:r>
            <a:r>
              <a:rPr lang="da-DK" sz="1200">
                <a:latin typeface="Arial" charset="0"/>
                <a:cs typeface="Arial" charset="0"/>
              </a:rPr>
              <a:t> - V</a:t>
            </a:r>
            <a:r>
              <a:rPr lang="da-DK" sz="1200" baseline="-30000">
                <a:latin typeface="Arial" charset="0"/>
                <a:cs typeface="Arial" charset="0"/>
              </a:rPr>
              <a:t>maxLVOT</a:t>
            </a:r>
            <a:r>
              <a:rPr lang="da-DK" sz="1200" baseline="30000">
                <a:latin typeface="Arial" charset="0"/>
                <a:cs typeface="Arial" charset="0"/>
              </a:rPr>
              <a:t>2</a:t>
            </a:r>
            <a:r>
              <a:rPr lang="da-DK" sz="1200">
                <a:latin typeface="Arial" charset="0"/>
                <a:cs typeface="Arial" charset="0"/>
              </a:rPr>
              <a:t>) </a:t>
            </a:r>
            <a:br>
              <a:rPr lang="da-DK" sz="1200">
                <a:latin typeface="Arial" charset="0"/>
                <a:cs typeface="Arial" charset="0"/>
              </a:rPr>
            </a:br>
            <a:r>
              <a:rPr lang="da-DK" sz="1200">
                <a:latin typeface="Arial" charset="0"/>
                <a:cs typeface="Arial" charset="0"/>
              </a:rPr>
              <a:t>Mean gradient (mmHg) = 4(</a:t>
            </a:r>
            <a:r>
              <a:rPr lang="el-GR" sz="1200">
                <a:latin typeface="Arial" charset="0"/>
              </a:rPr>
              <a:t>Σ</a:t>
            </a:r>
            <a:r>
              <a:rPr lang="da-DK" sz="1200">
                <a:latin typeface="Arial" charset="0"/>
              </a:rPr>
              <a:t>V</a:t>
            </a:r>
            <a:r>
              <a:rPr lang="da-DK" sz="1200" baseline="30000">
                <a:latin typeface="Arial" charset="0"/>
              </a:rPr>
              <a:t>2</a:t>
            </a:r>
            <a:r>
              <a:rPr lang="da-DK" sz="1200">
                <a:latin typeface="Arial" charset="0"/>
              </a:rPr>
              <a:t>/n</a:t>
            </a:r>
            <a:r>
              <a:rPr lang="da-DK" sz="1200" baseline="-30000">
                <a:latin typeface="Arial" charset="0"/>
                <a:cs typeface="Arial" charset="0"/>
              </a:rPr>
              <a:t>AO</a:t>
            </a:r>
            <a:r>
              <a:rPr lang="da-DK" sz="1200">
                <a:latin typeface="Arial" charset="0"/>
                <a:cs typeface="Arial" charset="0"/>
              </a:rPr>
              <a:t> - </a:t>
            </a:r>
            <a:r>
              <a:rPr lang="el-GR" sz="1200">
                <a:latin typeface="Arial" charset="0"/>
                <a:cs typeface="Arial" charset="0"/>
              </a:rPr>
              <a:t>Σ</a:t>
            </a:r>
            <a:r>
              <a:rPr lang="da-DK" sz="1200">
                <a:latin typeface="Arial" charset="0"/>
                <a:cs typeface="Arial" charset="0"/>
              </a:rPr>
              <a:t>V</a:t>
            </a:r>
            <a:r>
              <a:rPr lang="da-DK" sz="1200" baseline="30000">
                <a:latin typeface="Arial" charset="0"/>
                <a:cs typeface="Arial" charset="0"/>
              </a:rPr>
              <a:t>2</a:t>
            </a:r>
            <a:r>
              <a:rPr lang="da-DK" sz="1200">
                <a:latin typeface="Arial" charset="0"/>
                <a:cs typeface="Arial" charset="0"/>
              </a:rPr>
              <a:t>/n</a:t>
            </a:r>
            <a:r>
              <a:rPr lang="da-DK" sz="1200" baseline="-25000">
                <a:latin typeface="Arial" charset="0"/>
                <a:cs typeface="Arial" charset="0"/>
              </a:rPr>
              <a:t>LVOT</a:t>
            </a:r>
            <a:r>
              <a:rPr lang="da-DK" sz="1200">
                <a:latin typeface="Arial" charset="0"/>
                <a:cs typeface="Arial" charset="0"/>
              </a:rPr>
              <a:t>)</a:t>
            </a:r>
            <a:r>
              <a:rPr lang="da-DK" sz="1200">
                <a:latin typeface="Arial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200" grpId="0" animBg="1" autoUpdateAnimBg="0"/>
      <p:bldP spid="820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 smtClean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>
                <a:solidFill>
                  <a:schemeClr val="bg1"/>
                </a:solidFill>
                <a:latin typeface="Tahoma" charset="0"/>
              </a:rPr>
              <a:t>	Aortastenose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528" y="124391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r>
              <a:rPr lang="da-DK" sz="1400" u="sng">
                <a:solidFill>
                  <a:schemeClr val="bg1"/>
                </a:solidFill>
                <a:latin typeface="Arial" charset="0"/>
                <a:cs typeface="Arial" charset="0"/>
              </a:rPr>
              <a:t>Beregning af klapareal</a:t>
            </a:r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Man benytter det forhold at flow gennem venstre ventrikels udløbsdel til enhver tid er lig flow gennnem aortaklappen</a:t>
            </a: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Klaparealet beregnes ud fra ligevægtsligningen</a:t>
            </a: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lang="da-DK" sz="1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Picture 5" descr="as cw dopp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59" t="36295" r="35484" b="13800"/>
          <a:stretch>
            <a:fillRect/>
          </a:stretch>
        </p:blipFill>
        <p:spPr bwMode="auto">
          <a:xfrm>
            <a:off x="1542728" y="2463110"/>
            <a:ext cx="15240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228528" y="2082110"/>
            <a:ext cx="3048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428928" y="1929710"/>
            <a:ext cx="2779713" cy="274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a-DK" sz="1200">
                <a:latin typeface="Arial" charset="0"/>
                <a:cs typeface="Arial" charset="0"/>
              </a:rPr>
              <a:t>SV</a:t>
            </a:r>
            <a:r>
              <a:rPr lang="da-DK" sz="1200" baseline="-30000">
                <a:latin typeface="Arial" charset="0"/>
                <a:cs typeface="Arial" charset="0"/>
              </a:rPr>
              <a:t>LVOT</a:t>
            </a:r>
            <a:r>
              <a:rPr lang="da-DK" sz="1200">
                <a:latin typeface="Arial" charset="0"/>
                <a:cs typeface="Arial" charset="0"/>
              </a:rPr>
              <a:t>  = SV</a:t>
            </a:r>
            <a:r>
              <a:rPr lang="da-DK" sz="1200" baseline="-30000">
                <a:latin typeface="Arial" charset="0"/>
                <a:cs typeface="Arial" charset="0"/>
              </a:rPr>
              <a:t>AO</a:t>
            </a:r>
            <a:r>
              <a:rPr lang="da-DK" sz="1200">
                <a:latin typeface="Arial" charset="0"/>
                <a:cs typeface="Arial" charset="0"/>
              </a:rPr>
              <a:t>  hvor  SV = CSA x VTI</a:t>
            </a:r>
            <a:endParaRPr lang="da-DK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28928" y="4520510"/>
            <a:ext cx="2727325" cy="274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1200">
                <a:latin typeface="Arial" charset="0"/>
                <a:cs typeface="Arial" charset="0"/>
              </a:rPr>
              <a:t>CSA</a:t>
            </a:r>
            <a:r>
              <a:rPr lang="da-DK" sz="1200" baseline="-30000">
                <a:latin typeface="Arial" charset="0"/>
                <a:cs typeface="Arial" charset="0"/>
              </a:rPr>
              <a:t>LVOT</a:t>
            </a:r>
            <a:r>
              <a:rPr lang="da-DK" sz="1200">
                <a:latin typeface="Arial" charset="0"/>
                <a:cs typeface="Arial" charset="0"/>
              </a:rPr>
              <a:t> x VTI</a:t>
            </a:r>
            <a:r>
              <a:rPr lang="da-DK" sz="1200" baseline="-30000">
                <a:latin typeface="Arial" charset="0"/>
                <a:cs typeface="Arial" charset="0"/>
              </a:rPr>
              <a:t>LVOT</a:t>
            </a:r>
            <a:r>
              <a:rPr lang="da-DK" sz="1200">
                <a:latin typeface="Arial" charset="0"/>
                <a:cs typeface="Arial" charset="0"/>
              </a:rPr>
              <a:t> = CSA</a:t>
            </a:r>
            <a:r>
              <a:rPr lang="da-DK" sz="1200" baseline="-30000">
                <a:latin typeface="Arial" charset="0"/>
                <a:cs typeface="Arial" charset="0"/>
              </a:rPr>
              <a:t>AO </a:t>
            </a:r>
            <a:r>
              <a:rPr lang="da-DK" sz="1200">
                <a:latin typeface="Arial" charset="0"/>
                <a:cs typeface="Arial" charset="0"/>
              </a:rPr>
              <a:t>x VTI</a:t>
            </a:r>
            <a:r>
              <a:rPr lang="da-DK" sz="1200" baseline="-30000">
                <a:latin typeface="Arial" charset="0"/>
                <a:cs typeface="Arial" charset="0"/>
              </a:rPr>
              <a:t>AO</a:t>
            </a:r>
            <a:r>
              <a:rPr lang="da-DK" sz="1200">
                <a:latin typeface="Arial" charset="0"/>
                <a:cs typeface="Arial" charset="0"/>
              </a:rPr>
              <a:t>   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28928" y="5434910"/>
            <a:ext cx="2709863" cy="274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1200">
                <a:latin typeface="Arial" charset="0"/>
                <a:cs typeface="Arial" charset="0"/>
              </a:rPr>
              <a:t>CSA</a:t>
            </a:r>
            <a:r>
              <a:rPr lang="da-DK" sz="1200" baseline="-30000">
                <a:latin typeface="Arial" charset="0"/>
                <a:cs typeface="Arial" charset="0"/>
              </a:rPr>
              <a:t>AO </a:t>
            </a:r>
            <a:r>
              <a:rPr lang="da-DK" sz="1200">
                <a:latin typeface="Arial" charset="0"/>
                <a:cs typeface="Arial" charset="0"/>
              </a:rPr>
              <a:t> = (CSA</a:t>
            </a:r>
            <a:r>
              <a:rPr lang="da-DK" sz="1200" baseline="-30000">
                <a:latin typeface="Arial" charset="0"/>
                <a:cs typeface="Arial" charset="0"/>
              </a:rPr>
              <a:t>LVOT</a:t>
            </a:r>
            <a:r>
              <a:rPr lang="da-DK" sz="1200">
                <a:latin typeface="Arial" charset="0"/>
                <a:cs typeface="Arial" charset="0"/>
              </a:rPr>
              <a:t> x VTI</a:t>
            </a:r>
            <a:r>
              <a:rPr lang="da-DK" sz="1200" baseline="-30000">
                <a:latin typeface="Arial" charset="0"/>
                <a:cs typeface="Arial" charset="0"/>
              </a:rPr>
              <a:t>LVOT</a:t>
            </a:r>
            <a:r>
              <a:rPr lang="da-DK" sz="1200">
                <a:latin typeface="Arial" charset="0"/>
                <a:cs typeface="Arial" charset="0"/>
              </a:rPr>
              <a:t>) / VTI</a:t>
            </a:r>
            <a:r>
              <a:rPr lang="da-DK" sz="1200" baseline="-30000">
                <a:latin typeface="Arial" charset="0"/>
                <a:cs typeface="Arial" charset="0"/>
              </a:rPr>
              <a:t>AO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6724328" y="4977710"/>
            <a:ext cx="0" cy="3048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133528" y="4672910"/>
            <a:ext cx="1143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 autoUpdateAnimBg="0"/>
      <p:bldP spid="9225" grpId="0" animBg="1" autoUpdateAnimBg="0"/>
      <p:bldP spid="9226" grpId="0" animBg="1" autoUpdateAnimBg="0"/>
      <p:bldP spid="9227" grpId="0" animBg="1"/>
      <p:bldP spid="92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Aortastenose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528" y="1340768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Venstre ventrikels dimensioner og systoliske funktion vurderes. 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Evt.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mitralinsufficiens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/-stenose bedømmes.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Højresidige trykforhold estimeres.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Ved </a:t>
            </a:r>
            <a:r>
              <a:rPr lang="da-DK" sz="1400" i="1" u="sng" dirty="0">
                <a:solidFill>
                  <a:schemeClr val="bg1"/>
                </a:solidFill>
                <a:latin typeface="Arial" charset="0"/>
                <a:cs typeface="Arial" charset="0"/>
              </a:rPr>
              <a:t>nedsat venstre ventrikel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funktion eller samtidig svær </a:t>
            </a:r>
            <a:r>
              <a:rPr lang="da-DK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mitralinsufficiens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/-stenose vil aortaklap gradienten undervurderes </a:t>
            </a:r>
            <a:r>
              <a:rPr lang="da-DK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pga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lavt slagvolumen.</a:t>
            </a:r>
          </a:p>
          <a:p>
            <a:pPr algn="l">
              <a:spcBef>
                <a:spcPct val="50000"/>
              </a:spcBef>
            </a:pPr>
            <a:endParaRPr lang="da-DK" sz="1400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Ved </a:t>
            </a:r>
            <a:r>
              <a:rPr lang="da-DK" sz="1400" i="1" u="sng" dirty="0">
                <a:solidFill>
                  <a:schemeClr val="bg1"/>
                </a:solidFill>
                <a:latin typeface="Arial" charset="0"/>
                <a:cs typeface="Arial" charset="0"/>
              </a:rPr>
              <a:t>meget lavt slagvolumen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kan arealet estimeres  for lavt, idet en lettere </a:t>
            </a:r>
            <a:r>
              <a:rPr lang="da-DK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sklerotisk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klap ikke åbner op mere end svarende til det lave slagvolumen. Det er muligt at vurdere dette ved en stress ekkokardiografi, f.eks. med </a:t>
            </a:r>
            <a:r>
              <a:rPr lang="da-DK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dobutrex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</a:p>
          <a:p>
            <a:pPr algn="l">
              <a:spcBef>
                <a:spcPct val="50000"/>
              </a:spcBef>
            </a:pPr>
            <a:endParaRPr lang="da-DK" sz="1400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Tilsvarende vil en samtidig </a:t>
            </a:r>
            <a:r>
              <a:rPr lang="da-DK" sz="1400" i="1" u="sng" dirty="0">
                <a:solidFill>
                  <a:schemeClr val="bg1"/>
                </a:solidFill>
                <a:latin typeface="Arial" charset="0"/>
                <a:cs typeface="Arial" charset="0"/>
              </a:rPr>
              <a:t>sværere aortainsufficiens</a:t>
            </a:r>
            <a:r>
              <a:rPr lang="da-DK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kunne give anledning til overestimering af klapgradienten (højt slagvolumen). </a:t>
            </a:r>
          </a:p>
          <a:p>
            <a:pPr algn="l">
              <a:spcBef>
                <a:spcPct val="50000"/>
              </a:spcBef>
            </a:pPr>
            <a:endParaRPr lang="da-DK" sz="14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246" name="AP5CH 101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937" y="1350194"/>
            <a:ext cx="3095625" cy="2201862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7" name="APLAX HOCM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937" y="3933056"/>
            <a:ext cx="3168650" cy="2254250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6" name="Picture 26" descr="CW LVOT HOC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7587" y="3942581"/>
            <a:ext cx="1403350" cy="9985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0" name="Picture 20" descr="CW aorta 101 å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62" y="1350194"/>
            <a:ext cx="1476375" cy="1049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0B76-4275-BD42-B62A-B6C57A4D550C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60" fill="hold"/>
                                        <p:tgtEl>
                                          <p:spTgt spid="10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6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Aortastenose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>
                <a:solidFill>
                  <a:schemeClr val="bg1"/>
                </a:solidFill>
                <a:latin typeface="Arial" charset="0"/>
              </a:rPr>
              <a:t>Inddeling</a:t>
            </a:r>
          </a:p>
        </p:txBody>
      </p:sp>
      <p:graphicFrame>
        <p:nvGraphicFramePr>
          <p:cNvPr id="11456" name="Group 192"/>
          <p:cNvGraphicFramePr>
            <a:graphicFrameLocks noGrp="1"/>
          </p:cNvGraphicFramePr>
          <p:nvPr>
            <p:ph/>
          </p:nvPr>
        </p:nvGraphicFramePr>
        <p:xfrm>
          <a:off x="611188" y="2781300"/>
          <a:ext cx="8208962" cy="1668780"/>
        </p:xfrm>
        <a:graphic>
          <a:graphicData uri="http://schemas.openxmlformats.org/drawingml/2006/table">
            <a:tbl>
              <a:tblPr/>
              <a:tblGrid>
                <a:gridCol w="2052637"/>
                <a:gridCol w="2052638"/>
                <a:gridCol w="2051050"/>
                <a:gridCol w="20526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Moderat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Svær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Peak gradient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16-36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36-50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&gt; 50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Mean gradient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&lt; 20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20-35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&gt; 35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Aortaklap areal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1,5-1,9 cm</a:t>
                      </a:r>
                      <a:r>
                        <a:rPr kumimoji="0" lang="da-DK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1-1,5 cm</a:t>
                      </a:r>
                      <a:r>
                        <a:rPr kumimoji="0" lang="da-DK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&lt; 1 cm</a:t>
                      </a:r>
                      <a:r>
                        <a:rPr kumimoji="0" lang="da-DK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A916-3161-FB40-BADA-BA0AE91994C2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Aortastenose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95450" y="1916113"/>
            <a:ext cx="57531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a-DK" sz="1600" b="1">
                <a:solidFill>
                  <a:schemeClr val="bg1"/>
                </a:solidFill>
                <a:latin typeface="Arial" charset="0"/>
                <a:cs typeface="Arial" charset="0"/>
              </a:rPr>
              <a:t>Operationsindikationer (Dansk Cardiologisk Selskab):</a:t>
            </a:r>
            <a:r>
              <a:rPr lang="da-DK" sz="16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l"/>
            <a:endParaRPr lang="da-DK" sz="160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da-DK" sz="1600" u="sng">
                <a:solidFill>
                  <a:schemeClr val="bg1"/>
                </a:solidFill>
                <a:latin typeface="Arial" charset="0"/>
                <a:cs typeface="Arial" charset="0"/>
              </a:rPr>
              <a:t>Symptomatiske patienter:</a:t>
            </a:r>
          </a:p>
          <a:p>
            <a:pPr algn="l"/>
            <a:endParaRPr lang="da-DK" sz="1600">
              <a:solidFill>
                <a:schemeClr val="bg1"/>
              </a:solidFill>
              <a:latin typeface="Arial" charset="0"/>
            </a:endParaRPr>
          </a:p>
          <a:p>
            <a:pPr lvl="1" algn="l"/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Klapareal ca. 1 cm</a:t>
            </a:r>
            <a:r>
              <a:rPr lang="da-DK" sz="1600" baseline="30000">
                <a:solidFill>
                  <a:schemeClr val="bg1"/>
                </a:solidFill>
                <a:latin typeface="Arial" charset="0"/>
                <a:cs typeface="Arial" charset="0"/>
              </a:rPr>
              <a:t> 2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eller mindre</a:t>
            </a:r>
            <a:r>
              <a:rPr lang="da-DK" sz="16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l">
              <a:buFontTx/>
              <a:buChar char="•"/>
            </a:pPr>
            <a:endParaRPr lang="da-DK" sz="160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da-DK" sz="1600" u="sng">
                <a:solidFill>
                  <a:schemeClr val="bg1"/>
                </a:solidFill>
                <a:latin typeface="Arial" charset="0"/>
                <a:cs typeface="Arial" charset="0"/>
              </a:rPr>
              <a:t>Asymptomatiske patienter:</a:t>
            </a:r>
          </a:p>
          <a:p>
            <a:pPr algn="l"/>
            <a:endParaRPr lang="da-DK" sz="1600">
              <a:solidFill>
                <a:schemeClr val="bg1"/>
              </a:solidFill>
              <a:latin typeface="Arial" charset="0"/>
            </a:endParaRPr>
          </a:p>
          <a:p>
            <a:pPr lvl="1" algn="l"/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Klapareal ca. 1 cm</a:t>
            </a:r>
            <a:r>
              <a:rPr lang="da-DK" sz="1600" baseline="30000">
                <a:solidFill>
                  <a:schemeClr val="bg1"/>
                </a:solidFill>
                <a:latin typeface="Arial" charset="0"/>
                <a:cs typeface="Arial" charset="0"/>
              </a:rPr>
              <a:t> 2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eller mindre </a:t>
            </a:r>
            <a:r>
              <a:rPr lang="da-DK" sz="1600" i="1">
                <a:solidFill>
                  <a:schemeClr val="bg1"/>
                </a:solidFill>
                <a:latin typeface="Arial" charset="0"/>
                <a:cs typeface="Arial" charset="0"/>
              </a:rPr>
              <a:t>og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nedsat EF</a:t>
            </a:r>
            <a:b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i="1">
                <a:solidFill>
                  <a:schemeClr val="bg1"/>
                </a:solidFill>
                <a:latin typeface="Arial" charset="0"/>
                <a:cs typeface="Arial" charset="0"/>
              </a:rPr>
              <a:t>eller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bagvægstykkelse &gt;17 mm</a:t>
            </a:r>
            <a:b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600" i="1">
                <a:solidFill>
                  <a:schemeClr val="bg1"/>
                </a:solidFill>
                <a:latin typeface="Arial" charset="0"/>
                <a:cs typeface="Arial" charset="0"/>
              </a:rPr>
              <a:t>eller</a:t>
            </a:r>
            <a:r>
              <a:rPr lang="da-DK" sz="1600">
                <a:solidFill>
                  <a:schemeClr val="bg1"/>
                </a:solidFill>
                <a:latin typeface="Arial" charset="0"/>
                <a:cs typeface="Arial" charset="0"/>
              </a:rPr>
              <a:t> atrieflimren (eller malign arytmi)</a:t>
            </a:r>
            <a:r>
              <a:rPr lang="da-DK" sz="16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lvl="1" algn="l"/>
            <a:endParaRPr lang="da-DK" sz="1600">
              <a:solidFill>
                <a:schemeClr val="bg1"/>
              </a:solidFill>
              <a:latin typeface="Arial" charset="0"/>
            </a:endParaRPr>
          </a:p>
          <a:p>
            <a:pPr lvl="1" algn="l"/>
            <a:r>
              <a:rPr lang="da-DK" sz="1600">
                <a:solidFill>
                  <a:schemeClr val="bg1"/>
                </a:solidFill>
                <a:latin typeface="Arial" charset="0"/>
              </a:rPr>
              <a:t>Ved peakhastigheder &gt; 4 m/s i hvile bør pt følges tæt</a:t>
            </a:r>
          </a:p>
          <a:p>
            <a:pPr lvl="1" algn="l"/>
            <a:endParaRPr lang="da-DK" sz="1600">
              <a:solidFill>
                <a:schemeClr val="bg1"/>
              </a:solidFill>
              <a:latin typeface="Arial" charset="0"/>
            </a:endParaRPr>
          </a:p>
          <a:p>
            <a:pPr lvl="1" algn="l"/>
            <a:r>
              <a:rPr lang="da-DK" sz="1600">
                <a:solidFill>
                  <a:schemeClr val="bg1"/>
                </a:solidFill>
                <a:latin typeface="Arial" charset="0"/>
              </a:rPr>
              <a:t>Asymptomatiske ptt med svær aortastenose bør have udført arbejdstest ved erfaren læge</a:t>
            </a:r>
          </a:p>
          <a:p>
            <a:pPr algn="l"/>
            <a:endParaRPr lang="da-DK" sz="160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Aortastenose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550" y="1989138"/>
            <a:ext cx="696118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a-DK" sz="1600" b="1">
                <a:solidFill>
                  <a:schemeClr val="bg1"/>
                </a:solidFill>
                <a:latin typeface="Arial" charset="0"/>
              </a:rPr>
              <a:t>Operationsindikationer fortsat:</a:t>
            </a:r>
          </a:p>
          <a:p>
            <a:endParaRPr lang="da-DK" sz="1600" b="1">
              <a:solidFill>
                <a:schemeClr val="bg1"/>
              </a:solidFill>
              <a:latin typeface="Arial" charset="0"/>
            </a:endParaRPr>
          </a:p>
          <a:p>
            <a:endParaRPr lang="da-DK" sz="1600" b="1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da-DK" sz="1600" u="sng">
                <a:solidFill>
                  <a:schemeClr val="bg1"/>
                </a:solidFill>
                <a:latin typeface="Arial" charset="0"/>
              </a:rPr>
              <a:t>Ved CABG bør aortaklapsubstitution overvejes</a:t>
            </a:r>
          </a:p>
          <a:p>
            <a:pPr algn="l"/>
            <a:endParaRPr lang="da-DK" sz="1600" b="1">
              <a:solidFill>
                <a:schemeClr val="bg1"/>
              </a:solidFill>
              <a:latin typeface="Arial" charset="0"/>
            </a:endParaRPr>
          </a:p>
          <a:p>
            <a:pPr lvl="4" algn="l">
              <a:buFontTx/>
              <a:buChar char="•"/>
            </a:pPr>
            <a:r>
              <a:rPr lang="da-DK" sz="16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da-DK" sz="1600">
                <a:solidFill>
                  <a:schemeClr val="bg1"/>
                </a:solidFill>
                <a:latin typeface="Arial" charset="0"/>
              </a:rPr>
              <a:t>når klappen er tydeligt forkalket med nedsat mobilitet</a:t>
            </a:r>
          </a:p>
          <a:p>
            <a:pPr lvl="4" algn="l">
              <a:buFontTx/>
              <a:buChar char="•"/>
            </a:pPr>
            <a:r>
              <a:rPr lang="da-DK" sz="1600">
                <a:solidFill>
                  <a:schemeClr val="bg1"/>
                </a:solidFill>
                <a:latin typeface="Arial" charset="0"/>
              </a:rPr>
              <a:t> peakgradient &gt;25 mm Hg</a:t>
            </a:r>
          </a:p>
          <a:p>
            <a:pPr algn="l"/>
            <a:endParaRPr lang="da-DK" sz="160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da-DK" sz="1600" u="sng">
                <a:solidFill>
                  <a:schemeClr val="bg1"/>
                </a:solidFill>
                <a:latin typeface="Arial" charset="0"/>
              </a:rPr>
              <a:t>Perioperativ risiko:</a:t>
            </a:r>
          </a:p>
          <a:p>
            <a:endParaRPr lang="da-DK" sz="1600">
              <a:solidFill>
                <a:schemeClr val="bg1"/>
              </a:solidFill>
              <a:latin typeface="Arial" charset="0"/>
            </a:endParaRPr>
          </a:p>
          <a:p>
            <a:pPr lvl="4" algn="l">
              <a:buFontTx/>
              <a:buChar char="•"/>
            </a:pPr>
            <a:r>
              <a:rPr lang="da-DK" sz="16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da-DK" sz="1600">
                <a:solidFill>
                  <a:schemeClr val="bg1"/>
                </a:solidFill>
                <a:latin typeface="Arial" charset="0"/>
              </a:rPr>
              <a:t>Generelt ca. 3%</a:t>
            </a:r>
          </a:p>
          <a:p>
            <a:pPr lvl="4" algn="l">
              <a:buFontTx/>
              <a:buChar char="•"/>
            </a:pPr>
            <a:r>
              <a:rPr lang="da-DK" sz="1600">
                <a:solidFill>
                  <a:schemeClr val="bg1"/>
                </a:solidFill>
                <a:latin typeface="Arial" charset="0"/>
              </a:rPr>
              <a:t> Med ledsagende CABG ca 6%</a:t>
            </a:r>
          </a:p>
          <a:p>
            <a:pPr lvl="4" algn="l">
              <a:buFontTx/>
              <a:buChar char="•"/>
            </a:pPr>
            <a:r>
              <a:rPr lang="da-DK" sz="1600">
                <a:solidFill>
                  <a:schemeClr val="bg1"/>
                </a:solidFill>
                <a:latin typeface="Arial" charset="0"/>
              </a:rPr>
              <a:t> &gt; 80 år ca 10% (15% med CABG)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881687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480175"/>
            <a:ext cx="6011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38163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C463D-97AD-774C-AA60-490201A0D456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424">
            <a:off x="2700338" y="1268413"/>
            <a:ext cx="2922587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Aortastenose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268760"/>
            <a:ext cx="5544616" cy="508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Klapstenose generelt</a:t>
            </a:r>
          </a:p>
        </p:txBody>
      </p:sp>
      <p:sp>
        <p:nvSpPr>
          <p:cNvPr id="37893" name="Rectangle 1029"/>
          <p:cNvSpPr>
            <a:spLocks noChangeArrowheads="1"/>
          </p:cNvSpPr>
          <p:nvPr/>
        </p:nvSpPr>
        <p:spPr bwMode="auto">
          <a:xfrm>
            <a:off x="1187624" y="1412776"/>
            <a:ext cx="67437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r>
              <a:rPr lang="da-DK" sz="1400" b="1" u="sng" dirty="0">
                <a:solidFill>
                  <a:schemeClr val="bg1"/>
                </a:solidFill>
                <a:latin typeface="Arial" charset="0"/>
              </a:rPr>
              <a:t>Klapstenoser, patogenese:</a:t>
            </a:r>
          </a:p>
          <a:p>
            <a:pPr lvl="1"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</a:rPr>
              <a:t>degenerativ fibrose og forkalkning </a:t>
            </a:r>
          </a:p>
          <a:p>
            <a:pPr lvl="1"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</a:rPr>
              <a:t>kongenitte anomalier</a:t>
            </a:r>
          </a:p>
          <a:p>
            <a:pPr lvl="1"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</a:rPr>
              <a:t>postinflammatoriske forandringer </a:t>
            </a:r>
          </a:p>
          <a:p>
            <a:pPr algn="l">
              <a:spcBef>
                <a:spcPct val="50000"/>
              </a:spcBef>
            </a:pPr>
            <a:r>
              <a:rPr lang="da-DK" sz="14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a-DK" sz="1400" b="1" dirty="0">
                <a:solidFill>
                  <a:schemeClr val="bg1"/>
                </a:solidFill>
                <a:latin typeface="Arial" charset="0"/>
              </a:rPr>
            </a:br>
            <a:r>
              <a:rPr lang="da-DK" sz="14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a-DK" sz="1400" b="1" dirty="0">
                <a:solidFill>
                  <a:schemeClr val="bg1"/>
                </a:solidFill>
                <a:latin typeface="Arial" charset="0"/>
              </a:rPr>
            </a:br>
            <a:r>
              <a:rPr lang="da-DK" sz="1400" b="1" dirty="0">
                <a:solidFill>
                  <a:schemeClr val="bg1"/>
                </a:solidFill>
                <a:latin typeface="Arial" charset="0"/>
              </a:rPr>
              <a:t>Sekundært til klapstenosen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 opstår forandringer i de bagvedliggende kamre som følge af trykbelastningen:</a:t>
            </a:r>
          </a:p>
          <a:p>
            <a:pPr algn="l">
              <a:spcBef>
                <a:spcPct val="50000"/>
              </a:spcBef>
            </a:pPr>
            <a:r>
              <a:rPr lang="da-DK" sz="14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a-DK" sz="1400" b="1" dirty="0">
                <a:solidFill>
                  <a:schemeClr val="bg1"/>
                </a:solidFill>
                <a:latin typeface="Arial" charset="0"/>
              </a:rPr>
            </a:br>
            <a:r>
              <a:rPr lang="da-DK" sz="1400" b="1" dirty="0">
                <a:solidFill>
                  <a:schemeClr val="bg1"/>
                </a:solidFill>
                <a:latin typeface="Arial" charset="0"/>
              </a:rPr>
              <a:t>Højre og venstre ventrikel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pPr lvl="1" algn="l">
              <a:spcBef>
                <a:spcPct val="50000"/>
              </a:spcBef>
            </a:pPr>
            <a:r>
              <a:rPr lang="da-DK" sz="1400" dirty="0" err="1">
                <a:solidFill>
                  <a:schemeClr val="bg1"/>
                </a:solidFill>
                <a:latin typeface="Arial" charset="0"/>
              </a:rPr>
              <a:t>hypertrofi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 og/eller dilatation</a:t>
            </a:r>
          </a:p>
          <a:p>
            <a:pPr lvl="1"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</a:rPr>
              <a:t>påvirkning af den systoliske og diastoliske funktion. </a:t>
            </a:r>
          </a:p>
          <a:p>
            <a:pPr algn="l">
              <a:spcBef>
                <a:spcPct val="50000"/>
              </a:spcBef>
            </a:pPr>
            <a:r>
              <a:rPr lang="da-DK" sz="1400" b="1" dirty="0">
                <a:solidFill>
                  <a:schemeClr val="bg1"/>
                </a:solidFill>
                <a:latin typeface="Arial" charset="0"/>
              </a:rPr>
              <a:t>Højre og venstre atrium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pPr lvl="1"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</a:rPr>
              <a:t>dilatation</a:t>
            </a: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</a:rPr>
              <a:t>Kronisk trykbelastning kan føre til irreversible forandringer bagud i kredsløbet, f.eks.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</a:rPr>
              <a:t>lungekarforandringer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 og efterfølgende højresidig trykbelastning som ved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</a:rPr>
              <a:t>mitralstenose</a:t>
            </a:r>
            <a:r>
              <a:rPr lang="da-DK" sz="1400" dirty="0">
                <a:solidFill>
                  <a:schemeClr val="bg1"/>
                </a:solidFill>
                <a:latin typeface="Arial" charset="0"/>
              </a:rPr>
              <a:t>.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 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1655824"/>
              </p:ext>
            </p:extLst>
          </p:nvPr>
        </p:nvGraphicFramePr>
        <p:xfrm>
          <a:off x="6372200" y="1988840"/>
          <a:ext cx="2088232" cy="2024583"/>
        </p:xfrm>
        <a:graphic>
          <a:graphicData uri="http://schemas.openxmlformats.org/presentationml/2006/ole">
            <p:oleObj spid="_x0000_s40976" name="Photo Editor-billede" r:id="rId5" imgW="3809524" imgH="3696216" progId="">
              <p:embed/>
            </p:oleObj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 smtClean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Klapstenose generelt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043608" y="1340768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Ekkokardiografiske undersøgelse af klapstenose:</a:t>
            </a:r>
            <a:b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Morfologisk vurdering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af klappen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mhp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klarlægning af ætiologien (2D ekko) </a:t>
            </a: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0968" name="AP LAX.avi">
            <a:hlinkClick r:id="" action="ppaction://ole?verb=0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419600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SAX TEE Hansen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384376" cy="2406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CC463D-97AD-774C-AA60-490201A0D456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09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9"/>
                  </p:tgtEl>
                </p:cond>
              </p:nextCondLst>
            </p:seq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Klapstenose generelt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87624" y="1628800"/>
            <a:ext cx="6781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Ekkokardiografiske undersøgelse af klapstenose:</a:t>
            </a:r>
            <a:b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Morfologisk vurdering</a:t>
            </a:r>
            <a:r>
              <a:rPr lang="da-DK" sz="1400" dirty="0">
                <a:solidFill>
                  <a:srgbClr val="0066FF"/>
                </a:solidFill>
                <a:latin typeface="Arial" charset="0"/>
                <a:cs typeface="Arial" charset="0"/>
              </a:rPr>
              <a:t> af klappen </a:t>
            </a:r>
            <a:r>
              <a:rPr lang="da-DK" sz="1400" dirty="0" err="1">
                <a:solidFill>
                  <a:srgbClr val="0066FF"/>
                </a:solidFill>
                <a:latin typeface="Arial" charset="0"/>
                <a:cs typeface="Arial" charset="0"/>
              </a:rPr>
              <a:t>mhp</a:t>
            </a:r>
            <a:r>
              <a:rPr lang="da-DK" sz="1400" dirty="0">
                <a:solidFill>
                  <a:srgbClr val="0066FF"/>
                </a:solidFill>
                <a:latin typeface="Arial" charset="0"/>
                <a:cs typeface="Arial" charset="0"/>
              </a:rPr>
              <a:t> klarlægning af ætiologien (2D ekko)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Farve </a:t>
            </a:r>
            <a:r>
              <a:rPr lang="da-DK" sz="1400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undersøgelse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mhp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visualisering af flowretningen gennem stenosen og afklaring af samtidig klapinsufficiens.</a:t>
            </a: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Kvantitering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af stenosen (CW og PW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). Trykgradienter og/eller klapareal.</a:t>
            </a: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Afklaring af evt. </a:t>
            </a:r>
            <a:r>
              <a:rPr lang="da-DK" sz="1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anden klappatologi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(detaljeret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us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. af alle klapper) </a:t>
            </a: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Vurdering af </a:t>
            </a:r>
            <a:r>
              <a:rPr lang="da-DK" sz="14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bagved liggende kamres og lungekredsløbets eventuelle påvirkning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forårsaget af trykbelastningen. </a:t>
            </a:r>
          </a:p>
          <a:p>
            <a:pPr algn="l" eaLnBrk="0" hangingPunct="0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eaLnBrk="0" hangingPunct="0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eaLnBrk="0" hangingPunct="0"/>
            <a:r>
              <a:rPr lang="da-DK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Vurdering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af det samlede ekkokardiografiske billede, idet der tages hensyn til forhold, som indebærer risiko for over- eller underestimering af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stenosegraden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 smtClean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Aortastenose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1520" y="12192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Klapmorfologi (2D, PLAX og SAX)</a:t>
            </a:r>
            <a:endParaRPr lang="da-DK" sz="1400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Anatomi (antal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cuspe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, sklerose, prolaps)</a:t>
            </a: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Mobilitet og grad af forkalkning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Poststenotisk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dilatation af aorta ascendens? 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Kun ved TEE kan klaparealet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planimetreres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med rimelig nøjagtighed. </a:t>
            </a:r>
          </a:p>
        </p:txBody>
      </p:sp>
      <p:pic>
        <p:nvPicPr>
          <p:cNvPr id="5129" name="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14775" cy="278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A916-3161-FB40-BADA-BA0AE91994C2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Aortastenose</a:t>
            </a:r>
          </a:p>
        </p:txBody>
      </p:sp>
      <p:sp>
        <p:nvSpPr>
          <p:cNvPr id="20484" name="Rectangle 1028"/>
          <p:cNvSpPr>
            <a:spLocks noChangeArrowheads="1"/>
          </p:cNvSpPr>
          <p:nvPr/>
        </p:nvSpPr>
        <p:spPr bwMode="auto">
          <a:xfrm>
            <a:off x="251520" y="12192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Klapmorfologi (2D, PLAX og SAX)</a:t>
            </a:r>
            <a:endParaRPr lang="da-DK" sz="1400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Anatomi (antal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cuspe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, sklerose, prolaps)</a:t>
            </a: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Mobilitet og grad af forkalkning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Poststenotisk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dilatation af aorta ascendens? 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Kun ved TEE kan klaparealet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planimetreres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med rimelig nøjagtighed. 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0488" name="SAX aorta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268760"/>
            <a:ext cx="4032250" cy="2868612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EE8654-B901-0742-9A61-912D34AA3ED0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		Aortastenose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1520" y="12192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Klapmorfologi (2D, PLAX og SAX)</a:t>
            </a:r>
            <a:endParaRPr lang="da-DK" sz="1400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Anatomi (antal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cuspe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, sklerose, prolaps)</a:t>
            </a: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Mobilitet og grad af forkalkning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Poststenotisk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dilatation af aorta ascendens? 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Kun ved TEE kan klaparealet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planimetreres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med rimelig nøjagtighed. 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9461" name="Picture 5" descr="Aortam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590800" cy="227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Ascende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268760"/>
            <a:ext cx="3810000" cy="27098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EE8654-B901-0742-9A61-912D34AA3ED0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 smtClean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>
                <a:solidFill>
                  <a:schemeClr val="bg1"/>
                </a:solidFill>
                <a:latin typeface="Tahoma" charset="0"/>
              </a:rPr>
              <a:t>	Aortastenose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1520" y="12192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Klapmorfologi (2D, PLAX og SAX)</a:t>
            </a:r>
            <a:endParaRPr lang="da-DK" sz="1400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Anatomi (antal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cuspe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, sklerose, prolaps)</a:t>
            </a: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Mobilitet og grad af forkalkning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Poststenotisk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dilatation af aorta ascendens? 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Kun ved TEE kan klaparealet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planimetreres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med rimelig nøjagtighed. 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Venstre ventrikel</a:t>
            </a:r>
            <a:b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b="1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Proximale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septum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, LVOT og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mitralklappen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iagttages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mhp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-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subvalvulær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komponent (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subvalvulær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muskulær/fibrøs kam/ring)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-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septal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hypertrofi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(HCM, HOCM). Se efter SAM* af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mitralklappen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og vurder pladsforholdene i LVOT.</a:t>
            </a: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-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mitralringskalcifikation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? – ses under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tilhæftningen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af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posteriore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mitralflig</a:t>
            </a: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6869" name="Picture 5" descr="Aortama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590800" cy="227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LAX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14775" cy="278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A916-3161-FB40-BADA-BA0AE91994C2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560" y="69269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 smtClean="0">
                <a:solidFill>
                  <a:schemeClr val="bg1"/>
                </a:solidFill>
                <a:latin typeface="Tahoma" charset="0"/>
              </a:rPr>
              <a:t>	</a:t>
            </a:r>
            <a:r>
              <a:rPr lang="da-DK" sz="1800" dirty="0">
                <a:solidFill>
                  <a:schemeClr val="bg1"/>
                </a:solidFill>
                <a:latin typeface="Tahoma" charset="0"/>
              </a:rPr>
              <a:t>	Aortastenose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1520" y="1556792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Visualisering af strømningsretninger</a:t>
            </a:r>
            <a:r>
              <a:rPr lang="da-DK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 </a:t>
            </a:r>
          </a:p>
          <a:p>
            <a:pPr algn="l"/>
            <a:r>
              <a:rPr lang="da-DK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Strømningsretningen gennem LVOT og aortaklappen vurderes ud fra farve-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signalets udbredelsesretning. </a:t>
            </a: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Evt. samtidig aortainsufficiens registreres.</a:t>
            </a:r>
          </a:p>
          <a:p>
            <a:pPr algn="l"/>
            <a:endParaRPr lang="da-DK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Strømningshastighed gennem klappen</a:t>
            </a:r>
            <a:r>
              <a:rPr lang="da-DK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u="sng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u="sng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CW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Dopplerens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sigtelinie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bringes overens med farve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signalets udbredelsesretning gennem klappen.</a:t>
            </a: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Selv små vinkelfejl i forhold til strømningsretningen vil bevirke, at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stenosegraden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 underestimeres ved </a:t>
            </a:r>
            <a:r>
              <a:rPr lang="da-DK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dopplermålingen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9" name="AP5CH color zoom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14800" cy="2927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E6B38A-8C57-8C45-A782-2184B7F3B5E9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/>
              <a:t>Aortastenose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">
  <a:themeElements>
    <a:clrScheme name="Custom 1">
      <a:dk1>
        <a:srgbClr val="2F3D58"/>
      </a:dk1>
      <a:lt1>
        <a:srgbClr val="FFFFFF"/>
      </a:lt1>
      <a:dk2>
        <a:srgbClr val="273349"/>
      </a:dk2>
      <a:lt2>
        <a:srgbClr val="D8E8FA"/>
      </a:lt2>
      <a:accent1>
        <a:srgbClr val="F7B74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748"/>
      </a:hlink>
      <a:folHlink>
        <a:srgbClr val="FDF0D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AS.thmx</Template>
  <TotalTime>458</TotalTime>
  <Words>455</Words>
  <Application>Microsoft Office PowerPoint</Application>
  <PresentationFormat>On-screen Show (4:3)</PresentationFormat>
  <Paragraphs>208</Paragraphs>
  <Slides>19</Slides>
  <Notes>4</Notes>
  <HiddenSlides>0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AS</vt:lpstr>
      <vt:lpstr>Photo Editor-billede</vt:lpstr>
      <vt:lpstr>Aortastenose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Bispebjerg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Aortastenose</dc:title>
  <dc:creator>NH09</dc:creator>
  <cp:lastModifiedBy>Thue Olsen</cp:lastModifiedBy>
  <cp:revision>37</cp:revision>
  <dcterms:created xsi:type="dcterms:W3CDTF">2008-09-04T14:03:35Z</dcterms:created>
  <dcterms:modified xsi:type="dcterms:W3CDTF">2012-08-28T04:17:50Z</dcterms:modified>
</cp:coreProperties>
</file>