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8" r:id="rId1"/>
    <p:sldMasterId id="2147483986" r:id="rId2"/>
  </p:sldMasterIdLst>
  <p:notesMasterIdLst>
    <p:notesMasterId r:id="rId36"/>
  </p:notesMasterIdLst>
  <p:sldIdLst>
    <p:sldId id="256" r:id="rId3"/>
    <p:sldId id="259" r:id="rId4"/>
    <p:sldId id="320" r:id="rId5"/>
    <p:sldId id="265" r:id="rId6"/>
    <p:sldId id="267" r:id="rId7"/>
    <p:sldId id="268" r:id="rId8"/>
    <p:sldId id="317" r:id="rId9"/>
    <p:sldId id="277" r:id="rId10"/>
    <p:sldId id="272" r:id="rId11"/>
    <p:sldId id="318" r:id="rId12"/>
    <p:sldId id="274" r:id="rId13"/>
    <p:sldId id="321" r:id="rId14"/>
    <p:sldId id="285" r:id="rId15"/>
    <p:sldId id="286" r:id="rId16"/>
    <p:sldId id="294" r:id="rId17"/>
    <p:sldId id="287" r:id="rId18"/>
    <p:sldId id="295" r:id="rId19"/>
    <p:sldId id="315" r:id="rId20"/>
    <p:sldId id="319" r:id="rId21"/>
    <p:sldId id="323" r:id="rId22"/>
    <p:sldId id="324" r:id="rId23"/>
    <p:sldId id="325" r:id="rId24"/>
    <p:sldId id="326" r:id="rId25"/>
    <p:sldId id="327" r:id="rId26"/>
    <p:sldId id="335" r:id="rId27"/>
    <p:sldId id="328" r:id="rId28"/>
    <p:sldId id="342" r:id="rId29"/>
    <p:sldId id="340" r:id="rId30"/>
    <p:sldId id="336" r:id="rId31"/>
    <p:sldId id="332" r:id="rId32"/>
    <p:sldId id="333" r:id="rId33"/>
    <p:sldId id="337" r:id="rId34"/>
    <p:sldId id="338" r:id="rId35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9900"/>
    <a:srgbClr val="FF3300"/>
    <a:srgbClr val="66FF33"/>
    <a:srgbClr val="2C3D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0" autoAdjust="0"/>
    <p:restoredTop sz="94627" autoAdjust="0"/>
  </p:normalViewPr>
  <p:slideViewPr>
    <p:cSldViewPr>
      <p:cViewPr>
        <p:scale>
          <a:sx n="80" d="100"/>
          <a:sy n="80" d="100"/>
        </p:scale>
        <p:origin x="-552" y="-252"/>
      </p:cViewPr>
      <p:guideLst>
        <p:guide orient="horz" pos="31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1" smtClean="0"/>
              <a:t>Click to edit Master text styles</a:t>
            </a:r>
          </a:p>
          <a:p>
            <a:pPr lvl="1"/>
            <a:r>
              <a:rPr lang="da-DK" noProof="1" smtClean="0"/>
              <a:t>Second level</a:t>
            </a:r>
          </a:p>
          <a:p>
            <a:pPr lvl="2"/>
            <a:r>
              <a:rPr lang="da-DK" noProof="1" smtClean="0"/>
              <a:t>Third level</a:t>
            </a:r>
          </a:p>
          <a:p>
            <a:pPr lvl="3"/>
            <a:r>
              <a:rPr lang="da-DK" noProof="1" smtClean="0"/>
              <a:t>Fourth level</a:t>
            </a:r>
          </a:p>
          <a:p>
            <a:pPr lvl="4"/>
            <a:r>
              <a:rPr lang="da-DK" noProof="1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fld id="{0D23EEFA-3C5B-4D1E-BE0C-42F9FF8DD461}" type="slidenum">
              <a:rPr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E6850-241A-464C-86F7-9910E74FB98F}" type="slidenum">
              <a:rPr smtClean="0"/>
              <a:pPr/>
              <a:t>1</a:t>
            </a:fld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8920"/>
            <a:ext cx="7772400" cy="1362075"/>
          </a:xfrm>
        </p:spPr>
        <p:txBody>
          <a:bodyPr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F028-AFC3-4250-9CDC-1DA4E8708F9D}" type="datetime1">
              <a:rPr lang="da-DK" noProof="1" smtClean="0"/>
              <a:pPr>
                <a:defRPr/>
              </a:pPr>
              <a:t>26-06-2012</a:t>
            </a:fld>
            <a:endParaRPr lang="da-DK" noProof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F4A9-864A-4F4D-934C-FB803E239DB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7239000" cy="762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1371600" y="1819275"/>
            <a:ext cx="7239000" cy="4505325"/>
          </a:xfrm>
        </p:spPr>
        <p:txBody>
          <a:bodyPr rtlCol="0">
            <a:normAutofit/>
          </a:bodyPr>
          <a:lstStyle/>
          <a:p>
            <a:pPr lvl="0"/>
            <a:endParaRPr lang="da-DK" noProof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508625" y="6400800"/>
            <a:ext cx="31019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80479-AA79-4BA5-848B-FD94B856C99E}" type="datetime1">
              <a:rPr lang="da-DK" noProof="1" smtClean="0"/>
              <a:pPr>
                <a:defRPr/>
              </a:pPr>
              <a:t>26-06-2012</a:t>
            </a:fld>
            <a:endParaRPr lang="da-DK" noProof="1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406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7239000" cy="762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371600" y="1819275"/>
            <a:ext cx="3543300" cy="45053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5067300" y="1819275"/>
            <a:ext cx="3543300" cy="21764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067300" y="4148138"/>
            <a:ext cx="3543300" cy="2176462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>
          <a:xfrm>
            <a:off x="5508625" y="6400800"/>
            <a:ext cx="31019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8001-95C3-4F40-A1A7-2D38FDF00631}" type="datetime1">
              <a:rPr lang="da-DK" noProof="1" smtClean="0"/>
              <a:pPr>
                <a:defRPr/>
              </a:pPr>
              <a:t>26-06-2012</a:t>
            </a:fld>
            <a:endParaRPr lang="da-DK" noProof="1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406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el, tekst og medie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medieklip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3FAC0-EAA0-4FB5-880C-F3DA1FE623AA}" type="datetime1">
              <a:rPr lang="da-DK" smtClean="0"/>
              <a:pPr>
                <a:defRPr/>
              </a:pPr>
              <a:t>26-06-2012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BFF14-0671-410D-B980-85D10395B2C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364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FED05-02F0-4843-8E35-1BD4E8DFC24C}" type="datetime1">
              <a:rPr lang="da-DK" smtClean="0"/>
              <a:pPr>
                <a:defRPr/>
              </a:pPr>
              <a:t>26-06-2012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Nyere ekko modaliteter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2EB8D0-E07A-4BC9-BCD1-98237DF07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og indholdsobjek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EB523C-092C-4775-BEA6-70D96728D434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7544" y="159296"/>
            <a:ext cx="8280920" cy="533400"/>
          </a:xfrm>
        </p:spPr>
        <p:txBody>
          <a:bodyPr>
            <a:noAutofit/>
          </a:bodyPr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78D2-A65A-4D3F-915E-DFB0B2EDA710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730C-EE59-4884-A921-8A49566DF4C0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706"/>
            <a:ext cx="8229600" cy="808038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dirty="0" smtClean="0"/>
              <a:t>Klik for at redigere titeltypografi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1256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DC-77ED-4E4E-A021-0DBD0DE1CE62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AEBB-349B-4B8F-B76F-6DF8FF9D90C6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F8CF-13FC-4108-9181-0E1AB879787E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2BA9-B5F8-4C7A-862D-3DBC67321CF0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D3F3-F131-4B55-8CFE-0B1431331E91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A746-059E-4B3F-A945-5614BE084A94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2D06-ABB9-4BB6-8EBA-943795C0FE47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903-A4CD-4ED8-8075-419895D24050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B241-372B-4D84-AD5A-DF1C03208FF4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CF345056-C94E-41A1-B23E-C8EDAE8AA9B9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ekkokardiografi.dk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89485"/>
            <a:ext cx="9144000" cy="2685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11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hue\Desktop\Joomla_sites\ekko_site\jupgrade\templates\darkekko2\images\header-object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-278295" y="-2682"/>
            <a:ext cx="1401417" cy="41462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8223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smtClean="0">
                <a:solidFill>
                  <a:schemeClr val="bg2"/>
                </a:solidFill>
              </a:rPr>
              <a:t>Ekko</a:t>
            </a:r>
            <a:r>
              <a:rPr lang="da-DK" sz="1200" baseline="0" smtClean="0">
                <a:solidFill>
                  <a:schemeClr val="bg2"/>
                </a:solidFill>
              </a:rPr>
              <a:t> 2 – kursus i basal ekkokardiografi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791" y="82230"/>
            <a:ext cx="2737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200" baseline="0" smtClean="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 baseline="0" smtClean="0">
                <a:solidFill>
                  <a:schemeClr val="bg2"/>
                </a:solidFill>
              </a:rPr>
              <a:t> Dansk Cardiologisk Selskab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9A0F-053E-4A9E-AFE3-6BFBAA742C96}" type="datetime1">
              <a:rPr lang="da-DK" smtClean="0"/>
              <a:pPr/>
              <a:t>26-06-2012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6F70-1C1D-4604-9445-9B24ADBE82BC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tob_4ch_longs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025_sax_circstrain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Sinus%20venosus%20asd%201.wmv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MCE.wmv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EAE%203D%20Echo%20Box.wm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3d_NORMlv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ull%20volume%20baseline.wm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Taku_followup.wmv" TargetMode="External"/><Relationship Id="rId1" Type="http://schemas.openxmlformats.org/officeDocument/2006/relationships/video" Target="taku9slicebaeline.wm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ideo" Target="TRIPLAN_LV.wm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M%20oppefra.wm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jechocard.oxfordjournals.org/content/11/4/359/F2.la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tob_cfi_mitral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tob_tvi_4ch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tob_TT_4ch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685800" y="2000250"/>
            <a:ext cx="7772400" cy="1470025"/>
          </a:xfrm>
        </p:spPr>
        <p:txBody>
          <a:bodyPr/>
          <a:lstStyle/>
          <a:p>
            <a:pPr eaLnBrk="1" hangingPunct="1"/>
            <a:r>
              <a:rPr lang="da-DK" sz="4400" smtClean="0"/>
              <a:t>Nyere ekko modaliteter</a:t>
            </a: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2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mtClean="0"/>
              <a:t>Vævsdoppler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mtClean="0"/>
              <a:t>Speckle tracking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mtClean="0"/>
              <a:t>Kontrast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mtClean="0"/>
              <a:t>3D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Diastolisk dysfunktion</a:t>
            </a:r>
            <a:endParaRPr lang="da-DK" dirty="0"/>
          </a:p>
        </p:txBody>
      </p:sp>
      <p:graphicFrame>
        <p:nvGraphicFramePr>
          <p:cNvPr id="65659" name="Group 123"/>
          <p:cNvGraphicFramePr>
            <a:graphicFrameLocks noGrp="1"/>
          </p:cNvGraphicFramePr>
          <p:nvPr>
            <p:ph idx="1"/>
          </p:nvPr>
        </p:nvGraphicFramePr>
        <p:xfrm>
          <a:off x="395536" y="1981308"/>
          <a:ext cx="8218487" cy="2743836"/>
        </p:xfrm>
        <a:graphic>
          <a:graphicData uri="http://schemas.openxmlformats.org/drawingml/2006/table">
            <a:tbl>
              <a:tblPr/>
              <a:tblGrid>
                <a:gridCol w="2724397"/>
                <a:gridCol w="1013262"/>
                <a:gridCol w="1664164"/>
                <a:gridCol w="1607126"/>
                <a:gridCol w="1209538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da-D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marL="96629" marR="966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Normal</a:t>
                      </a:r>
                      <a:endParaRPr kumimoji="0" lang="da-DK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Grad I</a:t>
                      </a:r>
                    </a:p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Nedsat relaksation</a:t>
                      </a:r>
                      <a:endParaRPr kumimoji="0" lang="da-DK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Grad II</a:t>
                      </a:r>
                    </a:p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Pseudonorm</a:t>
                      </a: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da-DK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da-DK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Grad III</a:t>
                      </a:r>
                    </a:p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Restriktiv</a:t>
                      </a:r>
                      <a:endParaRPr kumimoji="0" lang="da-DK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Mitral decelerationstid, ms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140-240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&gt;240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140-240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&lt;140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E/A ratio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0,8-2,0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&lt;0,8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0,8-2,0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&gt;2,0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Isovol. relaks. tid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60-100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&gt;100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60-100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&lt;60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S/D ratio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&gt;0,8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&gt;0,8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&lt;0,8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&lt;0,8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Vp, cm/s (Color M-mode)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&gt;45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&lt;45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&lt;45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&lt;45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e’, cm/s (vævs Doppler)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&gt;8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&lt;8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&lt;8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&lt;8</a:t>
                      </a:r>
                      <a:endParaRPr kumimoji="0" lang="da-DK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</a:txBody>
                  <a:tcPr marL="96629" marR="966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5650" name="Oval 114"/>
          <p:cNvSpPr>
            <a:spLocks noChangeArrowheads="1"/>
          </p:cNvSpPr>
          <p:nvPr/>
        </p:nvSpPr>
        <p:spPr bwMode="auto">
          <a:xfrm>
            <a:off x="2874963" y="1700808"/>
            <a:ext cx="1512887" cy="338455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1" name="Oval 115"/>
          <p:cNvSpPr>
            <a:spLocks noChangeArrowheads="1"/>
          </p:cNvSpPr>
          <p:nvPr/>
        </p:nvSpPr>
        <p:spPr bwMode="auto">
          <a:xfrm>
            <a:off x="5867424" y="1700808"/>
            <a:ext cx="1512888" cy="338455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0" name="Rectangle 124"/>
          <p:cNvSpPr>
            <a:spLocks noChangeArrowheads="1"/>
          </p:cNvSpPr>
          <p:nvPr/>
        </p:nvSpPr>
        <p:spPr bwMode="auto">
          <a:xfrm>
            <a:off x="467544" y="4437112"/>
            <a:ext cx="7704856" cy="288032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1" name="Text Box 125"/>
          <p:cNvSpPr txBox="1">
            <a:spLocks noChangeArrowheads="1"/>
          </p:cNvSpPr>
          <p:nvPr/>
        </p:nvSpPr>
        <p:spPr bwMode="auto">
          <a:xfrm>
            <a:off x="900113" y="5373688"/>
            <a:ext cx="6551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800" b="1">
                <a:solidFill>
                  <a:srgbClr val="FFC000"/>
                </a:solidFill>
              </a:rPr>
              <a:t>Vævsdoppler er den simpleste metode til at skelne mellem normalt og pseudonormalt fyldningsmønster</a:t>
            </a: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50" grpId="0" animBg="1"/>
      <p:bldP spid="65651" grpId="0" animBg="1"/>
      <p:bldP spid="65660" grpId="0" animBg="1"/>
      <p:bldP spid="656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Preload</a:t>
            </a:r>
            <a:r>
              <a:rPr lang="da-DK" dirty="0" smtClean="0"/>
              <a:t> vurdering - E / e’</a:t>
            </a:r>
            <a:endParaRPr lang="da-DK" dirty="0"/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3720636" cy="3389315"/>
          </a:xfrm>
          <a:noFill/>
        </p:spPr>
      </p:pic>
      <p:sp>
        <p:nvSpPr>
          <p:cNvPr id="11" name="Pladsholder til sidefod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pic>
        <p:nvPicPr>
          <p:cNvPr id="66566" name="Picture 6" descr="tob_mitralinflo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t="3920" r="15457" b="12395"/>
          <a:stretch>
            <a:fillRect/>
          </a:stretch>
        </p:blipFill>
        <p:spPr>
          <a:xfrm>
            <a:off x="4283968" y="1124744"/>
            <a:ext cx="2305050" cy="1752600"/>
          </a:xfrm>
          <a:noFill/>
        </p:spPr>
      </p:pic>
      <p:pic>
        <p:nvPicPr>
          <p:cNvPr id="66568" name="Picture 8" descr="JH_PWTD_l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645024"/>
            <a:ext cx="251936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5076056" y="1772816"/>
            <a:ext cx="2736850" cy="3024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788024" y="1340768"/>
            <a:ext cx="50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600" b="1" dirty="0"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7236296" y="5013176"/>
            <a:ext cx="648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b="1" dirty="0">
                <a:solidFill>
                  <a:srgbClr val="FF3300"/>
                </a:solidFill>
              </a:rPr>
              <a:t>e’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121098" y="6165304"/>
            <a:ext cx="309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b="1" dirty="0" err="1">
                <a:solidFill>
                  <a:schemeClr val="bg1">
                    <a:lumMod val="75000"/>
                  </a:schemeClr>
                </a:solidFill>
              </a:rPr>
              <a:t>Nagueh</a:t>
            </a:r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 et al. J Am </a:t>
            </a:r>
            <a:r>
              <a:rPr lang="da-DK" b="1" dirty="0" err="1">
                <a:solidFill>
                  <a:schemeClr val="bg1">
                    <a:lumMod val="75000"/>
                  </a:schemeClr>
                </a:solidFill>
              </a:rPr>
              <a:t>Coll</a:t>
            </a:r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b="1" dirty="0" err="1">
                <a:solidFill>
                  <a:schemeClr val="bg1">
                    <a:lumMod val="75000"/>
                  </a:schemeClr>
                </a:solidFill>
              </a:rPr>
              <a:t>Cardiol</a:t>
            </a:r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 1997;30:1527–33</a:t>
            </a:r>
          </a:p>
        </p:txBody>
      </p:sp>
      <p:sp>
        <p:nvSpPr>
          <p:cNvPr id="14" name="Pladsholder til diasnumm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  <p:bldP spid="66570" grpId="0"/>
      <p:bldP spid="66571" grpId="0"/>
      <p:bldP spid="665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mtClean="0"/>
              <a:t>Speckle tracking</a:t>
            </a:r>
            <a:endParaRPr lang="en-US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4A9-864A-4F4D-934C-FB803E239DB4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2D strain / Speckle Tracking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da-DK" smtClean="0">
                <a:latin typeface="Arial" charset="0"/>
                <a:cs typeface="Arial" charset="0"/>
              </a:rPr>
              <a:t>Alternativ metode til kvantitering af myokardiets bevægelse</a:t>
            </a:r>
          </a:p>
          <a:p>
            <a:pPr eaLnBrk="1" hangingPunct="1"/>
            <a:r>
              <a:rPr lang="da-DK" smtClean="0">
                <a:latin typeface="Arial" charset="0"/>
                <a:cs typeface="Arial" charset="0"/>
              </a:rPr>
              <a:t>Bygger på gråtonebilleder</a:t>
            </a:r>
          </a:p>
          <a:p>
            <a:pPr eaLnBrk="1" hangingPunct="1"/>
            <a:r>
              <a:rPr lang="da-DK" smtClean="0">
                <a:latin typeface="Arial" charset="0"/>
                <a:cs typeface="Arial" charset="0"/>
              </a:rPr>
              <a:t>Krav:</a:t>
            </a:r>
          </a:p>
          <a:p>
            <a:pPr lvl="1" eaLnBrk="1" hangingPunct="1"/>
            <a:r>
              <a:rPr lang="da-DK" smtClean="0">
                <a:latin typeface="Arial" charset="0"/>
                <a:cs typeface="Arial" charset="0"/>
              </a:rPr>
              <a:t>Framerate optimalt 60-90 fps</a:t>
            </a:r>
          </a:p>
          <a:p>
            <a:pPr lvl="1" eaLnBrk="1" hangingPunct="1"/>
            <a:r>
              <a:rPr lang="da-DK" smtClean="0">
                <a:latin typeface="Arial" charset="0"/>
                <a:cs typeface="Arial" charset="0"/>
              </a:rPr>
              <a:t>Hele myokardiet synligt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2D gråtone, tæt på</a:t>
            </a:r>
          </a:p>
        </p:txBody>
      </p:sp>
      <p:pic>
        <p:nvPicPr>
          <p:cNvPr id="20483" name="Picture 4" descr="ex2DPlax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80088" y="2060848"/>
            <a:ext cx="4566216" cy="3115940"/>
          </a:xfrm>
          <a:noFill/>
        </p:spPr>
      </p:pic>
      <p:pic>
        <p:nvPicPr>
          <p:cNvPr id="89095" name="Picture 7" descr="ex2DPla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2728" t="35793" r="47185" b="51294"/>
          <a:stretch>
            <a:fillRect/>
          </a:stretch>
        </p:blipFill>
        <p:spPr>
          <a:xfrm>
            <a:off x="2051720" y="1484784"/>
            <a:ext cx="5165725" cy="4511675"/>
          </a:xfrm>
          <a:noFill/>
          <a:ln w="25400">
            <a:solidFill>
              <a:schemeClr val="accent1"/>
            </a:solidFill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419872" y="3212976"/>
            <a:ext cx="504825" cy="431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4284663" y="3644900"/>
            <a:ext cx="574675" cy="360363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3348038" y="2924175"/>
            <a:ext cx="574675" cy="360363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4140200" y="4868863"/>
            <a:ext cx="574675" cy="360362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3779838" y="3357563"/>
            <a:ext cx="503237" cy="647700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2771775" y="2205038"/>
            <a:ext cx="1152525" cy="431800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4716463" y="4941888"/>
            <a:ext cx="935037" cy="431800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auto">
          <a:xfrm>
            <a:off x="4716463" y="4581525"/>
            <a:ext cx="719137" cy="360363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4716463" y="3716338"/>
            <a:ext cx="574675" cy="360362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4356100" y="2852738"/>
            <a:ext cx="574675" cy="360362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5076825" y="2276475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rgbClr val="FF9900"/>
                </a:solidFill>
              </a:rPr>
              <a:t>Speckles</a:t>
            </a:r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animBg="1"/>
      <p:bldP spid="89098" grpId="0" animBg="1"/>
      <p:bldP spid="89099" grpId="0" animBg="1"/>
      <p:bldP spid="89100" grpId="0" animBg="1"/>
      <p:bldP spid="89101" grpId="0" animBg="1"/>
      <p:bldP spid="89102" grpId="0" animBg="1"/>
      <p:bldP spid="89103" grpId="0" animBg="1"/>
      <p:bldP spid="89104" grpId="0" animBg="1"/>
      <p:bldP spid="89105" grpId="0" animBg="1"/>
      <p:bldP spid="89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Der måles </a:t>
            </a:r>
            <a:r>
              <a:rPr lang="da-DK" i="1" smtClean="0"/>
              <a:t>forskydning</a:t>
            </a:r>
            <a:r>
              <a:rPr lang="da-DK" smtClean="0"/>
              <a:t> af speckles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0463"/>
            <a:ext cx="8229600" cy="5005387"/>
          </a:xfrm>
        </p:spPr>
        <p:txBody>
          <a:bodyPr/>
          <a:lstStyle/>
          <a:p>
            <a:pPr eaLnBrk="1" hangingPunct="1"/>
            <a:r>
              <a:rPr lang="da-DK" smtClean="0">
                <a:latin typeface="Arial" charset="0"/>
                <a:cs typeface="Arial" charset="0"/>
              </a:rPr>
              <a:t>Dvs. både forskydning og deformation af det enkelte vægsegment kan måles</a:t>
            </a:r>
          </a:p>
          <a:p>
            <a:pPr eaLnBrk="1" hangingPunct="1"/>
            <a:r>
              <a:rPr lang="da-DK" smtClean="0">
                <a:latin typeface="Arial" charset="0"/>
                <a:cs typeface="Arial" charset="0"/>
              </a:rPr>
              <a:t>Metoden er vinkeluafhængig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Speckle</a:t>
            </a:r>
            <a:r>
              <a:rPr lang="da-DK" dirty="0" smtClean="0"/>
              <a:t> </a:t>
            </a:r>
            <a:r>
              <a:rPr lang="da-DK" dirty="0" err="1" smtClean="0"/>
              <a:t>tracking</a:t>
            </a:r>
            <a:r>
              <a:rPr lang="da-DK" dirty="0" smtClean="0"/>
              <a:t> – </a:t>
            </a:r>
            <a:r>
              <a:rPr lang="da-DK" dirty="0" err="1" smtClean="0"/>
              <a:t>longitudinel</a:t>
            </a:r>
            <a:r>
              <a:rPr lang="da-DK" dirty="0" smtClean="0"/>
              <a:t> </a:t>
            </a:r>
            <a:r>
              <a:rPr lang="da-DK" dirty="0" err="1" smtClean="0"/>
              <a:t>strain</a:t>
            </a:r>
            <a:endParaRPr lang="da-DK" dirty="0"/>
          </a:p>
        </p:txBody>
      </p:sp>
      <p:pic>
        <p:nvPicPr>
          <p:cNvPr id="10" name="tob_4ch_long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4136" y="1340768"/>
            <a:ext cx="6172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Speckle tracking – circumferential </a:t>
            </a:r>
          </a:p>
        </p:txBody>
      </p:sp>
      <p:pic>
        <p:nvPicPr>
          <p:cNvPr id="109572" name="025_sax_circstrain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24439" y="1268760"/>
            <a:ext cx="6415913" cy="4752528"/>
          </a:xfr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" fill="hold"/>
                                        <p:tgtEl>
                                          <p:spTgt spid="109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9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9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460722"/>
            <a:ext cx="8229600" cy="808038"/>
          </a:xfrm>
        </p:spPr>
        <p:txBody>
          <a:bodyPr/>
          <a:lstStyle/>
          <a:p>
            <a:r>
              <a:rPr lang="da-DK" dirty="0" err="1" smtClean="0"/>
              <a:t>Speckle</a:t>
            </a:r>
            <a:r>
              <a:rPr lang="da-DK" dirty="0" smtClean="0"/>
              <a:t> </a:t>
            </a:r>
            <a:r>
              <a:rPr lang="da-DK" dirty="0" err="1" smtClean="0"/>
              <a:t>tracking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484784"/>
            <a:ext cx="4040188" cy="4225925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Arial" charset="0"/>
                <a:cs typeface="Arial" charset="0"/>
              </a:rPr>
              <a:t>Kan afsløre regionale bevægelsesforstyrrelser</a:t>
            </a:r>
          </a:p>
          <a:p>
            <a:pPr lvl="1" eaLnBrk="1" hangingPunct="1"/>
            <a:r>
              <a:rPr lang="da-DK" dirty="0" err="1" smtClean="0">
                <a:latin typeface="Arial" charset="0"/>
                <a:cs typeface="Arial" charset="0"/>
              </a:rPr>
              <a:t>bull’s</a:t>
            </a:r>
            <a:r>
              <a:rPr lang="da-DK" dirty="0" smtClean="0">
                <a:latin typeface="Arial" charset="0"/>
                <a:cs typeface="Arial" charset="0"/>
              </a:rPr>
              <a:t> </a:t>
            </a:r>
            <a:r>
              <a:rPr lang="da-DK" dirty="0" err="1" smtClean="0">
                <a:latin typeface="Arial" charset="0"/>
                <a:cs typeface="Arial" charset="0"/>
              </a:rPr>
              <a:t>eye</a:t>
            </a:r>
            <a:endParaRPr lang="da-DK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da-DK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a-DK" dirty="0" smtClean="0">
                <a:latin typeface="Arial" charset="0"/>
                <a:cs typeface="Arial" charset="0"/>
              </a:rPr>
              <a:t>Global systolisk </a:t>
            </a:r>
            <a:r>
              <a:rPr lang="da-DK" dirty="0" err="1" smtClean="0">
                <a:latin typeface="Arial" charset="0"/>
                <a:cs typeface="Arial" charset="0"/>
              </a:rPr>
              <a:t>strain</a:t>
            </a:r>
            <a:r>
              <a:rPr lang="da-DK" dirty="0" smtClean="0">
                <a:latin typeface="Arial" charset="0"/>
                <a:cs typeface="Arial" charset="0"/>
              </a:rPr>
              <a:t> supplerer EF </a:t>
            </a:r>
          </a:p>
          <a:p>
            <a:pPr eaLnBrk="1" hangingPunct="1"/>
            <a:endParaRPr lang="da-DK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a-DK" dirty="0" smtClean="0">
                <a:latin typeface="Arial" charset="0"/>
                <a:cs typeface="Arial" charset="0"/>
              </a:rPr>
              <a:t>Er vist at være effektiv til at afsløre </a:t>
            </a:r>
            <a:r>
              <a:rPr lang="da-DK" dirty="0" err="1" smtClean="0">
                <a:latin typeface="Arial" charset="0"/>
                <a:cs typeface="Arial" charset="0"/>
              </a:rPr>
              <a:t>dyssynkroni</a:t>
            </a:r>
            <a:endParaRPr lang="da-DK" dirty="0" smtClean="0">
              <a:latin typeface="Arial" charset="0"/>
              <a:cs typeface="Arial" charset="0"/>
            </a:endParaRPr>
          </a:p>
          <a:p>
            <a:pPr eaLnBrk="1" hangingPunct="1"/>
            <a:endParaRPr lang="da-DK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a-DK" dirty="0" smtClean="0">
                <a:latin typeface="Arial" charset="0"/>
                <a:cs typeface="Arial" charset="0"/>
              </a:rPr>
              <a:t>Har endnu ikke plads i rutine-ekkokardiografi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  <p:pic>
        <p:nvPicPr>
          <p:cNvPr id="25605" name="Picture 5" descr="http://heart.bmj.com/content/95/2/119/F4.large.jpg"/>
          <p:cNvPicPr>
            <a:picLocks noChangeAspect="1" noChangeArrowheads="1"/>
          </p:cNvPicPr>
          <p:nvPr/>
        </p:nvPicPr>
        <p:blipFill>
          <a:blip r:embed="rId2" cstate="print"/>
          <a:srcRect r="50676" b="9674"/>
          <a:stretch>
            <a:fillRect/>
          </a:stretch>
        </p:blipFill>
        <p:spPr bwMode="auto">
          <a:xfrm>
            <a:off x="4697622" y="1988840"/>
            <a:ext cx="390682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6"/>
          <p:cNvSpPr>
            <a:spLocks noGrp="1"/>
          </p:cNvSpPr>
          <p:nvPr>
            <p:ph sz="half" idx="1"/>
          </p:nvPr>
        </p:nvSpPr>
        <p:spPr>
          <a:xfrm>
            <a:off x="5292725" y="1700213"/>
            <a:ext cx="3671888" cy="4425950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Arial" charset="0"/>
                <a:cs typeface="Arial" charset="0"/>
              </a:rPr>
              <a:t>Måling af e’ med </a:t>
            </a:r>
            <a:r>
              <a:rPr lang="da-DK" dirty="0" err="1" smtClean="0">
                <a:latin typeface="Arial" charset="0"/>
                <a:cs typeface="Arial" charset="0"/>
              </a:rPr>
              <a:t>vævsdoppler</a:t>
            </a:r>
            <a:r>
              <a:rPr lang="da-DK" dirty="0" smtClean="0">
                <a:latin typeface="Arial" charset="0"/>
                <a:cs typeface="Arial" charset="0"/>
              </a:rPr>
              <a:t> bruges til</a:t>
            </a:r>
          </a:p>
          <a:p>
            <a:pPr lvl="1" eaLnBrk="1" hangingPunct="1">
              <a:buFont typeface="Arial" charset="0"/>
              <a:buChar char="•"/>
            </a:pPr>
            <a:r>
              <a:rPr lang="da-DK" dirty="0" smtClean="0">
                <a:latin typeface="Arial" charset="0"/>
                <a:cs typeface="Arial" charset="0"/>
              </a:rPr>
              <a:t>diastolisk dysfunktion</a:t>
            </a:r>
          </a:p>
          <a:p>
            <a:pPr lvl="1" eaLnBrk="1" hangingPunct="1">
              <a:buFont typeface="Arial" charset="0"/>
              <a:buChar char="•"/>
            </a:pPr>
            <a:r>
              <a:rPr lang="da-DK" dirty="0" err="1" smtClean="0">
                <a:latin typeface="Arial" charset="0"/>
                <a:cs typeface="Arial" charset="0"/>
              </a:rPr>
              <a:t>preload</a:t>
            </a:r>
            <a:endParaRPr lang="da-DK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da-DK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a-DK" dirty="0" smtClean="0">
                <a:latin typeface="Arial" charset="0"/>
                <a:cs typeface="Arial" charset="0"/>
              </a:rPr>
              <a:t>Og hører med til </a:t>
            </a:r>
            <a:r>
              <a:rPr lang="da-DK" i="1" dirty="0" smtClean="0">
                <a:latin typeface="Arial" charset="0"/>
                <a:cs typeface="Arial" charset="0"/>
              </a:rPr>
              <a:t>standard-ekkokardiografi</a:t>
            </a:r>
            <a:endParaRPr lang="en-US" i="1" dirty="0" smtClean="0">
              <a:latin typeface="Arial" charset="0"/>
              <a:cs typeface="Arial" charset="0"/>
            </a:endParaRPr>
          </a:p>
        </p:txBody>
      </p:sp>
      <p:pic>
        <p:nvPicPr>
          <p:cNvPr id="25604" name="Picture 4" descr="JH_PWTD_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4959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2195513" y="4313238"/>
            <a:ext cx="58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</a:rPr>
              <a:t>e’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Take-home</a:t>
            </a:r>
            <a:r>
              <a:rPr lang="da-DK" dirty="0" smtClean="0"/>
              <a:t> </a:t>
            </a:r>
            <a:r>
              <a:rPr lang="da-DK" dirty="0" err="1" smtClean="0"/>
              <a:t>message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dirty="0" smtClean="0"/>
              <a:t>Terminologi til </a:t>
            </a:r>
            <a:r>
              <a:rPr lang="da-DK" dirty="0" err="1" smtClean="0"/>
              <a:t>vævsdoppler</a:t>
            </a:r>
            <a:r>
              <a:rPr lang="da-DK" dirty="0" smtClean="0"/>
              <a:t> og </a:t>
            </a:r>
            <a:r>
              <a:rPr lang="da-DK" dirty="0" err="1" smtClean="0"/>
              <a:t>speckle</a:t>
            </a:r>
            <a:endParaRPr lang="da-DK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dirty="0" err="1" smtClean="0">
                <a:latin typeface="Arial" charset="0"/>
                <a:cs typeface="Arial" charset="0"/>
              </a:rPr>
              <a:t>Displacement</a:t>
            </a:r>
            <a:endParaRPr lang="da-DK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da-DK" dirty="0" smtClean="0">
                <a:latin typeface="Arial" charset="0"/>
                <a:cs typeface="Arial" charset="0"/>
              </a:rPr>
              <a:t>Hvor  langt  noget bevæger sig</a:t>
            </a:r>
          </a:p>
          <a:p>
            <a:pPr lvl="1" eaLnBrk="1" hangingPunct="1">
              <a:lnSpc>
                <a:spcPct val="90000"/>
              </a:lnSpc>
            </a:pPr>
            <a:r>
              <a:rPr lang="da-DK" b="1" dirty="0" smtClean="0">
                <a:latin typeface="Arial" charset="0"/>
                <a:cs typeface="Arial" charset="0"/>
              </a:rPr>
              <a:t>cm</a:t>
            </a:r>
          </a:p>
          <a:p>
            <a:pPr eaLnBrk="1" hangingPunct="1">
              <a:lnSpc>
                <a:spcPct val="90000"/>
              </a:lnSpc>
            </a:pPr>
            <a:r>
              <a:rPr lang="da-DK" dirty="0" err="1" smtClean="0">
                <a:latin typeface="Arial" charset="0"/>
                <a:cs typeface="Arial" charset="0"/>
              </a:rPr>
              <a:t>Velocity</a:t>
            </a:r>
            <a:endParaRPr lang="da-DK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da-DK" dirty="0" smtClean="0">
                <a:latin typeface="Arial" charset="0"/>
                <a:cs typeface="Arial" charset="0"/>
              </a:rPr>
              <a:t>Hvor hurtigt det bevæger sig</a:t>
            </a:r>
          </a:p>
          <a:p>
            <a:pPr lvl="1" eaLnBrk="1" hangingPunct="1">
              <a:lnSpc>
                <a:spcPct val="90000"/>
              </a:lnSpc>
            </a:pPr>
            <a:r>
              <a:rPr lang="da-DK" b="1" dirty="0" err="1" smtClean="0">
                <a:latin typeface="Arial" charset="0"/>
                <a:cs typeface="Arial" charset="0"/>
              </a:rPr>
              <a:t>cm/sek</a:t>
            </a:r>
            <a:endParaRPr lang="da-DK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a-DK" dirty="0" err="1" smtClean="0">
                <a:latin typeface="Arial" charset="0"/>
                <a:cs typeface="Arial" charset="0"/>
              </a:rPr>
              <a:t>Strain</a:t>
            </a:r>
            <a:endParaRPr lang="da-DK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da-DK" dirty="0" smtClean="0">
                <a:latin typeface="Arial" charset="0"/>
                <a:cs typeface="Arial" charset="0"/>
              </a:rPr>
              <a:t>Hvor meget noget forkortes/forlænges</a:t>
            </a:r>
          </a:p>
          <a:p>
            <a:pPr lvl="1" eaLnBrk="1" hangingPunct="1">
              <a:lnSpc>
                <a:spcPct val="90000"/>
              </a:lnSpc>
            </a:pPr>
            <a:r>
              <a:rPr lang="da-DK" b="1" dirty="0" smtClean="0">
                <a:latin typeface="Arial" charset="0"/>
                <a:cs typeface="Arial" charset="0"/>
              </a:rPr>
              <a:t>%</a:t>
            </a:r>
          </a:p>
          <a:p>
            <a:pPr eaLnBrk="1" hangingPunct="1">
              <a:lnSpc>
                <a:spcPct val="90000"/>
              </a:lnSpc>
            </a:pPr>
            <a:r>
              <a:rPr lang="da-DK" dirty="0" err="1" smtClean="0">
                <a:latin typeface="Arial" charset="0"/>
                <a:cs typeface="Arial" charset="0"/>
              </a:rPr>
              <a:t>Strain</a:t>
            </a:r>
            <a:r>
              <a:rPr lang="da-DK" dirty="0" smtClean="0">
                <a:latin typeface="Arial" charset="0"/>
                <a:cs typeface="Arial" charset="0"/>
              </a:rPr>
              <a:t> rate</a:t>
            </a:r>
          </a:p>
          <a:p>
            <a:pPr lvl="1" eaLnBrk="1" hangingPunct="1">
              <a:lnSpc>
                <a:spcPct val="90000"/>
              </a:lnSpc>
            </a:pPr>
            <a:r>
              <a:rPr lang="da-DK" dirty="0" smtClean="0">
                <a:latin typeface="Arial" charset="0"/>
                <a:cs typeface="Arial" charset="0"/>
              </a:rPr>
              <a:t>Hvor hurtigt noget forkortes/forlænges</a:t>
            </a:r>
          </a:p>
          <a:p>
            <a:pPr lvl="1" eaLnBrk="1" hangingPunct="1">
              <a:lnSpc>
                <a:spcPct val="90000"/>
              </a:lnSpc>
            </a:pPr>
            <a:r>
              <a:rPr lang="da-DK" b="1" dirty="0" smtClean="0">
                <a:latin typeface="Arial" charset="0"/>
                <a:cs typeface="Arial" charset="0"/>
              </a:rPr>
              <a:t>100%/s = 1/s = s</a:t>
            </a:r>
            <a:r>
              <a:rPr lang="da-DK" b="1" baseline="30000" dirty="0" smtClean="0">
                <a:latin typeface="Arial" charset="0"/>
                <a:cs typeface="Arial" charset="0"/>
              </a:rPr>
              <a:t>-1</a:t>
            </a:r>
          </a:p>
          <a:p>
            <a:pPr eaLnBrk="1" hangingPunct="1">
              <a:lnSpc>
                <a:spcPct val="90000"/>
              </a:lnSpc>
            </a:pPr>
            <a:endParaRPr lang="da-DK" dirty="0" smtClean="0">
              <a:latin typeface="Arial" charset="0"/>
              <a:cs typeface="Arial" charset="0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Kontrastekkokardiografi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4A9-864A-4F4D-934C-FB803E239DB4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Kontrast</a:t>
            </a:r>
          </a:p>
        </p:txBody>
      </p:sp>
      <p:sp>
        <p:nvSpPr>
          <p:cNvPr id="27651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4978400" cy="4525963"/>
          </a:xfrm>
        </p:spPr>
        <p:txBody>
          <a:bodyPr>
            <a:normAutofit lnSpcReduction="10000"/>
          </a:bodyPr>
          <a:lstStyle/>
          <a:p>
            <a:r>
              <a:rPr lang="da-DK" smtClean="0">
                <a:latin typeface="Arial" charset="0"/>
                <a:cs typeface="Arial" charset="0"/>
              </a:rPr>
              <a:t>Forstærker ekkosignal fra blod</a:t>
            </a:r>
          </a:p>
          <a:p>
            <a:pPr lvl="1"/>
            <a:r>
              <a:rPr lang="da-DK" smtClean="0">
                <a:latin typeface="Arial" charset="0"/>
                <a:cs typeface="Arial" charset="0"/>
              </a:rPr>
              <a:t>Består af luftbobler af forskellig størrelse</a:t>
            </a:r>
          </a:p>
          <a:p>
            <a:pPr lvl="1"/>
            <a:r>
              <a:rPr lang="da-DK" smtClean="0">
                <a:latin typeface="Arial" charset="0"/>
                <a:cs typeface="Arial" charset="0"/>
              </a:rPr>
              <a:t>Bobler sættes let i svingninger og bliver kraftige reflektorer, ikke mindst af over- og undertoner (</a:t>
            </a:r>
            <a:r>
              <a:rPr lang="da-DK" i="1" smtClean="0">
                <a:latin typeface="Arial" charset="0"/>
                <a:cs typeface="Arial" charset="0"/>
              </a:rPr>
              <a:t>harmonics</a:t>
            </a:r>
            <a:r>
              <a:rPr lang="da-DK" smtClean="0">
                <a:latin typeface="Arial" charset="0"/>
                <a:cs typeface="Arial" charset="0"/>
              </a:rPr>
              <a:t>)</a:t>
            </a:r>
          </a:p>
          <a:p>
            <a:pPr lvl="1"/>
            <a:endParaRPr lang="da-DK" smtClean="0">
              <a:latin typeface="Arial" charset="0"/>
              <a:cs typeface="Arial" charset="0"/>
            </a:endParaRPr>
          </a:p>
          <a:p>
            <a:r>
              <a:rPr lang="da-DK" smtClean="0">
                <a:latin typeface="Arial" charset="0"/>
                <a:cs typeface="Arial" charset="0"/>
              </a:rPr>
              <a:t>To typer</a:t>
            </a:r>
          </a:p>
          <a:p>
            <a:pPr lvl="1"/>
            <a:r>
              <a:rPr lang="da-DK" smtClean="0">
                <a:latin typeface="Arial" charset="0"/>
                <a:cs typeface="Arial" charset="0"/>
              </a:rPr>
              <a:t>NaCl (</a:t>
            </a:r>
            <a:r>
              <a:rPr lang="da-DK" i="1" smtClean="0">
                <a:latin typeface="Arial" charset="0"/>
                <a:cs typeface="Arial" charset="0"/>
              </a:rPr>
              <a:t>agitated saline</a:t>
            </a:r>
            <a:r>
              <a:rPr lang="da-DK" smtClean="0">
                <a:latin typeface="Arial" charset="0"/>
                <a:cs typeface="Arial" charset="0"/>
              </a:rPr>
              <a:t>) der ikke passerer lungekredsløbet</a:t>
            </a:r>
          </a:p>
          <a:p>
            <a:pPr lvl="1"/>
            <a:r>
              <a:rPr lang="da-DK" smtClean="0">
                <a:latin typeface="Arial" charset="0"/>
                <a:cs typeface="Arial" charset="0"/>
              </a:rPr>
              <a:t>Mikro-bobler, der passerer lungekredsløbet. </a:t>
            </a:r>
            <a:br>
              <a:rPr lang="da-DK" smtClean="0">
                <a:latin typeface="Arial" charset="0"/>
                <a:cs typeface="Arial" charset="0"/>
              </a:rPr>
            </a:br>
            <a:r>
              <a:rPr lang="da-DK" smtClean="0">
                <a:latin typeface="Arial" charset="0"/>
                <a:cs typeface="Arial" charset="0"/>
              </a:rPr>
              <a:t>Ofte inert gas i en skal af polymer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 l="49974" t="27084" r="10783" b="33380"/>
          <a:stretch>
            <a:fillRect/>
          </a:stretch>
        </p:blipFill>
        <p:spPr bwMode="auto">
          <a:xfrm>
            <a:off x="5651500" y="4076701"/>
            <a:ext cx="3049948" cy="230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øjrepil 6"/>
          <p:cNvSpPr/>
          <p:nvPr/>
        </p:nvSpPr>
        <p:spPr>
          <a:xfrm rot="596785">
            <a:off x="4897438" y="5289550"/>
            <a:ext cx="738187" cy="503238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27654" name="Picture 3" descr="C:\Documents and Settings\rh20069\Dokumenter\forskning\Foredrag\DCS ekko I og II nye slides\foto.JPG"/>
          <p:cNvPicPr>
            <a:picLocks noChangeAspect="1" noChangeArrowheads="1"/>
          </p:cNvPicPr>
          <p:nvPr/>
        </p:nvPicPr>
        <p:blipFill>
          <a:blip r:embed="rId3" cstate="print"/>
          <a:srcRect l="4584" t="4147" r="3922" b="5228"/>
          <a:stretch>
            <a:fillRect/>
          </a:stretch>
        </p:blipFill>
        <p:spPr bwMode="auto">
          <a:xfrm>
            <a:off x="5796136" y="1412875"/>
            <a:ext cx="30257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øjrepil 7"/>
          <p:cNvSpPr/>
          <p:nvPr/>
        </p:nvSpPr>
        <p:spPr>
          <a:xfrm rot="19542038">
            <a:off x="4699000" y="3660775"/>
            <a:ext cx="1006475" cy="50482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RV konstrast (NaCl)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068763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Bruges til påvisning af</a:t>
            </a:r>
          </a:p>
          <a:p>
            <a:pPr lvl="1">
              <a:lnSpc>
                <a:spcPct val="90000"/>
              </a:lnSpc>
            </a:pPr>
            <a:r>
              <a:rPr lang="da-DK" smtClean="0">
                <a:latin typeface="Arial" charset="0"/>
                <a:cs typeface="Arial" charset="0"/>
              </a:rPr>
              <a:t>ASD / PFO detektion (&lt; 3 slag)</a:t>
            </a:r>
          </a:p>
          <a:p>
            <a:pPr lvl="1">
              <a:lnSpc>
                <a:spcPct val="90000"/>
              </a:lnSpc>
            </a:pPr>
            <a:r>
              <a:rPr lang="da-DK" smtClean="0">
                <a:latin typeface="Arial" charset="0"/>
                <a:cs typeface="Arial" charset="0"/>
              </a:rPr>
              <a:t>Intrapulmonale shunts (5-7 slag)</a:t>
            </a:r>
          </a:p>
          <a:p>
            <a:pPr lvl="1">
              <a:lnSpc>
                <a:spcPct val="90000"/>
              </a:lnSpc>
            </a:pPr>
            <a:r>
              <a:rPr lang="da-DK" smtClean="0">
                <a:latin typeface="Arial" charset="0"/>
                <a:cs typeface="Arial" charset="0"/>
              </a:rPr>
              <a:t>Forstærkning af TR signal</a:t>
            </a:r>
          </a:p>
          <a:p>
            <a:pPr lvl="1">
              <a:lnSpc>
                <a:spcPct val="90000"/>
              </a:lnSpc>
            </a:pPr>
            <a:r>
              <a:rPr lang="da-DK" smtClean="0">
                <a:latin typeface="Arial" charset="0"/>
                <a:cs typeface="Arial" charset="0"/>
              </a:rPr>
              <a:t>PLSVC</a:t>
            </a:r>
          </a:p>
        </p:txBody>
      </p:sp>
      <p:pic>
        <p:nvPicPr>
          <p:cNvPr id="4" name="Picture 5" descr="dsct_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27654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øjrepil 4"/>
          <p:cNvSpPr/>
          <p:nvPr/>
        </p:nvSpPr>
        <p:spPr>
          <a:xfrm rot="936838">
            <a:off x="2352675" y="3960813"/>
            <a:ext cx="2952750" cy="50482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7" name="Højrepil 6"/>
          <p:cNvSpPr/>
          <p:nvPr/>
        </p:nvSpPr>
        <p:spPr>
          <a:xfrm rot="20017402">
            <a:off x="5149853" y="1693863"/>
            <a:ext cx="736600" cy="50482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443663" y="3284538"/>
            <a:ext cx="25209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Sinus </a:t>
            </a:r>
            <a:r>
              <a:rPr lang="da-DK" dirty="0" err="1">
                <a:solidFill>
                  <a:schemeClr val="bg1">
                    <a:lumMod val="75000"/>
                  </a:schemeClr>
                </a:solidFill>
              </a:rPr>
              <a:t>Venosus</a:t>
            </a:r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 ASD</a:t>
            </a:r>
          </a:p>
        </p:txBody>
      </p:sp>
      <p:pic>
        <p:nvPicPr>
          <p:cNvPr id="9" name="Sinus venosus asd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1438"/>
            <a:ext cx="28495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dias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latin typeface="Arial" charset="0"/>
              </a:rPr>
              <a:t>LV kontrast (mikro-bobler)</a:t>
            </a:r>
            <a:endParaRPr lang="en-US" smtClean="0">
              <a:latin typeface="Arial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17588"/>
            <a:ext cx="8229600" cy="5364162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Anvendes til</a:t>
            </a:r>
          </a:p>
          <a:p>
            <a:pPr lvl="1"/>
            <a:r>
              <a:rPr lang="da-DK" smtClean="0">
                <a:latin typeface="Arial" charset="0"/>
                <a:cs typeface="Arial" charset="0"/>
              </a:rPr>
              <a:t>LV opacification (stress ekko, </a:t>
            </a:r>
            <a:br>
              <a:rPr lang="da-DK" smtClean="0">
                <a:latin typeface="Arial" charset="0"/>
                <a:cs typeface="Arial" charset="0"/>
              </a:rPr>
            </a:br>
            <a:r>
              <a:rPr lang="da-DK" smtClean="0">
                <a:latin typeface="Arial" charset="0"/>
                <a:cs typeface="Arial" charset="0"/>
              </a:rPr>
              <a:t>her Power-Doppler m. Flash der destruerer boblerne)</a:t>
            </a:r>
          </a:p>
          <a:p>
            <a:pPr lvl="1"/>
            <a:r>
              <a:rPr lang="da-DK" smtClean="0">
                <a:latin typeface="Arial" charset="0"/>
                <a:cs typeface="Arial" charset="0"/>
              </a:rPr>
              <a:t>Perfusions-</a:t>
            </a:r>
            <a:br>
              <a:rPr lang="da-DK" smtClean="0">
                <a:latin typeface="Arial" charset="0"/>
                <a:cs typeface="Arial" charset="0"/>
              </a:rPr>
            </a:br>
            <a:r>
              <a:rPr lang="da-DK" smtClean="0">
                <a:latin typeface="Arial" charset="0"/>
                <a:cs typeface="Arial" charset="0"/>
              </a:rPr>
              <a:t>vurdering </a:t>
            </a:r>
            <a:br>
              <a:rPr lang="da-DK" smtClean="0">
                <a:latin typeface="Arial" charset="0"/>
                <a:cs typeface="Arial" charset="0"/>
              </a:rPr>
            </a:br>
            <a:r>
              <a:rPr lang="da-DK" smtClean="0">
                <a:latin typeface="Arial" charset="0"/>
                <a:cs typeface="Arial" charset="0"/>
              </a:rPr>
              <a:t>fx. V. tumorer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b="48454"/>
          <a:stretch>
            <a:fillRect/>
          </a:stretch>
        </p:blipFill>
        <p:spPr bwMode="auto">
          <a:xfrm>
            <a:off x="3419475" y="2636912"/>
            <a:ext cx="5029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6583363"/>
            <a:ext cx="67818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1200" dirty="0">
                <a:solidFill>
                  <a:schemeClr val="bg1">
                    <a:lumMod val="75000"/>
                  </a:schemeClr>
                </a:solidFill>
              </a:rPr>
              <a:t>Carstensen et al, </a:t>
            </a:r>
            <a:r>
              <a:rPr lang="da-DK" sz="1200" dirty="0" err="1">
                <a:solidFill>
                  <a:schemeClr val="bg1">
                    <a:lumMod val="75000"/>
                  </a:schemeClr>
                </a:solidFill>
              </a:rPr>
              <a:t>Ugeskr</a:t>
            </a:r>
            <a:r>
              <a:rPr lang="da-DK" sz="1200" dirty="0">
                <a:solidFill>
                  <a:schemeClr val="bg1">
                    <a:lumMod val="75000"/>
                  </a:schemeClr>
                </a:solidFill>
              </a:rPr>
              <a:t> Læger 2006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2"/>
            <a:ext cx="5029200" cy="369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Højrepil 7"/>
          <p:cNvSpPr/>
          <p:nvPr/>
        </p:nvSpPr>
        <p:spPr>
          <a:xfrm rot="13176859">
            <a:off x="4916488" y="3332541"/>
            <a:ext cx="504825" cy="36036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9" name="Højrepil 8"/>
          <p:cNvSpPr/>
          <p:nvPr/>
        </p:nvSpPr>
        <p:spPr>
          <a:xfrm rot="13176859">
            <a:off x="4916488" y="5012116"/>
            <a:ext cx="504825" cy="35877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0" name="Højrepil 9"/>
          <p:cNvSpPr/>
          <p:nvPr/>
        </p:nvSpPr>
        <p:spPr>
          <a:xfrm rot="7740592">
            <a:off x="6922117" y="3486655"/>
            <a:ext cx="504825" cy="35877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1" name="Højrepil 10"/>
          <p:cNvSpPr/>
          <p:nvPr/>
        </p:nvSpPr>
        <p:spPr>
          <a:xfrm rot="7740592">
            <a:off x="7074517" y="5358318"/>
            <a:ext cx="504825" cy="35877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2" name="MC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80928"/>
            <a:ext cx="46593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ladsholder til diasnumm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9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1444" grpId="0" build="p"/>
      <p:bldP spid="61445" grpId="0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3D ekkokardiografi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4A9-864A-4F4D-934C-FB803E239DB4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Calibri" pitchFamily="34" charset="0"/>
              </a:rPr>
              <a:t>4D=3D+tidsdimension</a:t>
            </a:r>
            <a:endParaRPr lang="da-DK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  <p:pic>
        <p:nvPicPr>
          <p:cNvPr id="6" name="EAE 3D Echo Box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5532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Calibri" pitchFamily="34" charset="0"/>
              </a:rPr>
              <a:t>3D/4D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  <p:pic>
        <p:nvPicPr>
          <p:cNvPr id="10" name="3d_NORMlv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02922" y="980728"/>
            <a:ext cx="7829518" cy="531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3D </a:t>
            </a:r>
            <a:r>
              <a:rPr lang="da-DK" dirty="0" err="1" smtClean="0"/>
              <a:t>full</a:t>
            </a:r>
            <a:r>
              <a:rPr lang="da-DK" dirty="0" smtClean="0"/>
              <a:t> </a:t>
            </a:r>
            <a:r>
              <a:rPr lang="da-DK" dirty="0" err="1" smtClean="0"/>
              <a:t>volume</a:t>
            </a:r>
            <a:r>
              <a:rPr lang="da-DK" dirty="0" smtClean="0"/>
              <a:t> - </a:t>
            </a:r>
            <a:r>
              <a:rPr lang="da-DK" dirty="0" err="1" smtClean="0"/>
              <a:t>takutsubo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  <p:pic>
        <p:nvPicPr>
          <p:cNvPr id="8" name="full volume baselin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980728"/>
            <a:ext cx="6264696" cy="540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3D ekko – 9 </a:t>
            </a:r>
            <a:r>
              <a:rPr lang="da-DK" dirty="0" err="1" smtClean="0"/>
              <a:t>slice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639762"/>
          </a:xfrm>
          <a:solidFill>
            <a:schemeClr val="accent1">
              <a:lumMod val="50000"/>
            </a:schemeClr>
          </a:solidFill>
        </p:spPr>
        <p:txBody>
          <a:bodyPr anchor="ctr"/>
          <a:lstStyle/>
          <a:p>
            <a:pPr algn="ctr"/>
            <a:r>
              <a:rPr lang="da-DK" dirty="0" err="1" smtClean="0"/>
              <a:t>Takutsubo</a:t>
            </a:r>
            <a:r>
              <a:rPr lang="da-DK" dirty="0" smtClean="0"/>
              <a:t> dag 1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  <p:sp>
        <p:nvSpPr>
          <p:cNvPr id="17" name="Pladsholder til tekst 6"/>
          <p:cNvSpPr txBox="1">
            <a:spLocks/>
          </p:cNvSpPr>
          <p:nvPr/>
        </p:nvSpPr>
        <p:spPr>
          <a:xfrm>
            <a:off x="4644008" y="1988840"/>
            <a:ext cx="4248472" cy="6397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Takutsubo</a:t>
            </a:r>
            <a:r>
              <a:rPr kumimoji="0" lang="da-D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dag 30</a:t>
            </a: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taku9slicebaeline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36913"/>
            <a:ext cx="4248471" cy="2899113"/>
          </a:xfrm>
          <a:prstGeom prst="rect">
            <a:avLst/>
          </a:prstGeom>
        </p:spPr>
      </p:pic>
      <p:pic>
        <p:nvPicPr>
          <p:cNvPr id="12" name="Taku_followup.avi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644008" y="2636912"/>
            <a:ext cx="4248472" cy="288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3D fordele og ulemper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da-DK" dirty="0" smtClean="0"/>
              <a:t>Fordele</a:t>
            </a:r>
            <a:endParaRPr lang="da-DK" dirty="0"/>
          </a:p>
        </p:txBody>
      </p:sp>
      <p:sp>
        <p:nvSpPr>
          <p:cNvPr id="33795" name="Rectangle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10000"/>
            </a:schemeClr>
          </a:solidFill>
        </p:spPr>
        <p:txBody>
          <a:bodyPr/>
          <a:lstStyle/>
          <a:p>
            <a:r>
              <a:rPr lang="da-DK" dirty="0" smtClean="0">
                <a:latin typeface="Arial" charset="0"/>
                <a:cs typeface="Arial" charset="0"/>
              </a:rPr>
              <a:t>Kan give alle data fra samme hjertecyklus</a:t>
            </a:r>
          </a:p>
          <a:p>
            <a:r>
              <a:rPr lang="da-DK" dirty="0" smtClean="0">
                <a:latin typeface="Arial" charset="0"/>
                <a:cs typeface="Arial" charset="0"/>
              </a:rPr>
              <a:t>Undgår LV forkortning</a:t>
            </a:r>
          </a:p>
          <a:p>
            <a:r>
              <a:rPr lang="da-DK" dirty="0" smtClean="0">
                <a:latin typeface="Arial" charset="0"/>
                <a:cs typeface="Arial" charset="0"/>
              </a:rPr>
              <a:t>Ingen geometriske beregningsmodeller af LV, men direkte måling</a:t>
            </a:r>
          </a:p>
          <a:p>
            <a:r>
              <a:rPr lang="da-DK" dirty="0" smtClean="0">
                <a:latin typeface="Arial" charset="0"/>
                <a:cs typeface="Arial" charset="0"/>
              </a:rPr>
              <a:t>Højere præcision af LV mål og LVEF</a:t>
            </a:r>
          </a:p>
          <a:p>
            <a:r>
              <a:rPr lang="da-DK" dirty="0" smtClean="0">
                <a:latin typeface="Arial" charset="0"/>
                <a:cs typeface="Arial" charset="0"/>
              </a:rPr>
              <a:t>Højere reproducerbarhed</a:t>
            </a:r>
          </a:p>
          <a:p>
            <a:endParaRPr lang="da-DK" dirty="0" smtClean="0">
              <a:latin typeface="Arial" charset="0"/>
              <a:cs typeface="Arial" charset="0"/>
            </a:endParaRP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da-DK" dirty="0" smtClean="0"/>
              <a:t>Ulemper</a:t>
            </a:r>
            <a:endParaRPr lang="da-DK" dirty="0"/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4"/>
          </p:nvPr>
        </p:nvSpPr>
        <p:spPr>
          <a:solidFill>
            <a:schemeClr val="bg2">
              <a:lumMod val="10000"/>
            </a:schemeClr>
          </a:solidFill>
        </p:spPr>
        <p:txBody>
          <a:bodyPr/>
          <a:lstStyle/>
          <a:p>
            <a:r>
              <a:rPr lang="da-DK" dirty="0" smtClean="0">
                <a:latin typeface="Arial" charset="0"/>
                <a:cs typeface="Arial" charset="0"/>
              </a:rPr>
              <a:t>Fortsat begrænset billedkvalitet</a:t>
            </a:r>
          </a:p>
          <a:p>
            <a:r>
              <a:rPr lang="da-DK" dirty="0" smtClean="0">
                <a:latin typeface="Arial" charset="0"/>
                <a:cs typeface="Arial" charset="0"/>
              </a:rPr>
              <a:t>Meget afhængig af indblik</a:t>
            </a:r>
          </a:p>
          <a:p>
            <a:r>
              <a:rPr lang="da-DK" dirty="0" smtClean="0">
                <a:latin typeface="Arial" charset="0"/>
                <a:cs typeface="Arial" charset="0"/>
              </a:rPr>
              <a:t>Lav </a:t>
            </a:r>
            <a:r>
              <a:rPr lang="da-DK" dirty="0" err="1" smtClean="0">
                <a:latin typeface="Arial" charset="0"/>
                <a:cs typeface="Arial" charset="0"/>
              </a:rPr>
              <a:t>frame</a:t>
            </a:r>
            <a:r>
              <a:rPr lang="da-DK" dirty="0" smtClean="0">
                <a:latin typeface="Arial" charset="0"/>
                <a:cs typeface="Arial" charset="0"/>
              </a:rPr>
              <a:t> rate, som kan øges ved at mindske skannings området, og samle data over flere hjertecykler</a:t>
            </a:r>
          </a:p>
          <a:p>
            <a:r>
              <a:rPr lang="da-DK" dirty="0" smtClean="0">
                <a:latin typeface="Arial" charset="0"/>
                <a:cs typeface="Arial" charset="0"/>
              </a:rPr>
              <a:t>Flere hjertecykler – ’</a:t>
            </a:r>
            <a:r>
              <a:rPr lang="da-DK" dirty="0" err="1" smtClean="0">
                <a:latin typeface="Arial" charset="0"/>
                <a:cs typeface="Arial" charset="0"/>
              </a:rPr>
              <a:t>stitching</a:t>
            </a:r>
            <a:r>
              <a:rPr lang="da-DK" dirty="0" smtClean="0">
                <a:latin typeface="Arial" charset="0"/>
                <a:cs typeface="Arial" charset="0"/>
              </a:rPr>
              <a:t>’ artefakter og ej mulig ved uregelmæssig rytme</a:t>
            </a:r>
          </a:p>
          <a:p>
            <a:r>
              <a:rPr lang="da-DK" dirty="0" smtClean="0">
                <a:latin typeface="Arial" charset="0"/>
                <a:cs typeface="Arial" charset="0"/>
              </a:rPr>
              <a:t>Tidskrævende</a:t>
            </a:r>
          </a:p>
          <a:p>
            <a:endParaRPr lang="da-DK" dirty="0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mtClean="0"/>
              <a:t>Vævsdoppler</a:t>
            </a:r>
            <a:endParaRPr lang="en-US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4A9-864A-4F4D-934C-FB803E239DB4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Tri-plan</a:t>
            </a:r>
            <a:r>
              <a:rPr lang="da-DK" dirty="0" smtClean="0"/>
              <a:t> ekkokardiografi</a:t>
            </a:r>
            <a:endParaRPr lang="da-DK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latin typeface="Arial" charset="0"/>
                <a:cs typeface="Arial" charset="0"/>
              </a:rPr>
              <a:t>Simultan optagelse af de tre ortogonale snit fra samme slag (single-beat)</a:t>
            </a:r>
          </a:p>
          <a:p>
            <a:endParaRPr lang="da-DK" sz="2800" dirty="0" smtClean="0">
              <a:latin typeface="Arial" charset="0"/>
              <a:cs typeface="Arial" charset="0"/>
            </a:endParaRPr>
          </a:p>
          <a:p>
            <a:r>
              <a:rPr lang="da-DK" sz="2800" dirty="0" smtClean="0">
                <a:latin typeface="Arial" charset="0"/>
                <a:cs typeface="Arial" charset="0"/>
              </a:rPr>
              <a:t>Tidsbesparende</a:t>
            </a:r>
          </a:p>
          <a:p>
            <a:endParaRPr lang="da-DK" sz="2800" dirty="0" smtClean="0">
              <a:latin typeface="Arial" charset="0"/>
              <a:cs typeface="Arial" charset="0"/>
            </a:endParaRPr>
          </a:p>
          <a:p>
            <a:r>
              <a:rPr lang="da-DK" sz="2800" dirty="0" smtClean="0">
                <a:latin typeface="Arial" charset="0"/>
                <a:cs typeface="Arial" charset="0"/>
              </a:rPr>
              <a:t>Høj </a:t>
            </a:r>
            <a:r>
              <a:rPr lang="da-DK" sz="2800" dirty="0" err="1" smtClean="0">
                <a:latin typeface="Arial" charset="0"/>
                <a:cs typeface="Arial" charset="0"/>
              </a:rPr>
              <a:t>frame</a:t>
            </a:r>
            <a:r>
              <a:rPr lang="da-DK" sz="2800" dirty="0" smtClean="0">
                <a:latin typeface="Arial" charset="0"/>
                <a:cs typeface="Arial" charset="0"/>
              </a:rPr>
              <a:t> rate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E4BFF14-0671-410D-B980-85D10395B2C5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  <p:pic>
        <p:nvPicPr>
          <p:cNvPr id="9" name="TRIPLAN_LV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26582" y="2720233"/>
            <a:ext cx="4965898" cy="337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 oppefra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980727"/>
            <a:ext cx="6336704" cy="5462427"/>
          </a:xfr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3D TEE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3D Anvendelse</a:t>
            </a:r>
            <a:endParaRPr lang="da-DK" dirty="0"/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latin typeface="Arial" charset="0"/>
                <a:cs typeface="Arial" charset="0"/>
              </a:rPr>
              <a:t>LV volumen/geometri</a:t>
            </a:r>
          </a:p>
          <a:p>
            <a:endParaRPr lang="da-DK" dirty="0" smtClean="0">
              <a:latin typeface="Arial" charset="0"/>
              <a:cs typeface="Arial" charset="0"/>
            </a:endParaRPr>
          </a:p>
          <a:p>
            <a:r>
              <a:rPr lang="da-DK" dirty="0" smtClean="0">
                <a:latin typeface="Arial" charset="0"/>
                <a:cs typeface="Arial" charset="0"/>
              </a:rPr>
              <a:t>Klapvurdering</a:t>
            </a:r>
          </a:p>
          <a:p>
            <a:endParaRPr lang="da-DK" dirty="0" smtClean="0">
              <a:latin typeface="Arial" charset="0"/>
              <a:cs typeface="Arial" charset="0"/>
            </a:endParaRPr>
          </a:p>
          <a:p>
            <a:r>
              <a:rPr lang="da-DK" dirty="0" err="1" smtClean="0">
                <a:latin typeface="Arial" charset="0"/>
                <a:cs typeface="Arial" charset="0"/>
              </a:rPr>
              <a:t>Protese/device</a:t>
            </a:r>
            <a:r>
              <a:rPr lang="da-DK" dirty="0" smtClean="0">
                <a:latin typeface="Arial" charset="0"/>
                <a:cs typeface="Arial" charset="0"/>
              </a:rPr>
              <a:t> </a:t>
            </a:r>
            <a:r>
              <a:rPr lang="da-DK" dirty="0" err="1" smtClean="0">
                <a:latin typeface="Arial" charset="0"/>
                <a:cs typeface="Arial" charset="0"/>
              </a:rPr>
              <a:t>endokardit</a:t>
            </a:r>
            <a:endParaRPr lang="da-DK" dirty="0" smtClean="0">
              <a:latin typeface="Arial" charset="0"/>
              <a:cs typeface="Arial" charset="0"/>
            </a:endParaRPr>
          </a:p>
          <a:p>
            <a:endParaRPr lang="da-DK" sz="1400" dirty="0" smtClean="0">
              <a:latin typeface="Arial" charset="0"/>
              <a:cs typeface="Arial" charset="0"/>
            </a:endParaRPr>
          </a:p>
          <a:p>
            <a:endParaRPr lang="da-DK" sz="1400" dirty="0" smtClean="0">
              <a:latin typeface="Arial" charset="0"/>
              <a:cs typeface="Arial" charset="0"/>
            </a:endParaRPr>
          </a:p>
          <a:p>
            <a:endParaRPr lang="da-DK" sz="1200" dirty="0" smtClean="0">
              <a:latin typeface="Arial" charset="0"/>
              <a:cs typeface="Arial" charset="0"/>
            </a:endParaRPr>
          </a:p>
          <a:p>
            <a:endParaRPr lang="da-DK" sz="1200" dirty="0" smtClean="0">
              <a:latin typeface="Arial" charset="0"/>
              <a:cs typeface="Arial" charset="0"/>
            </a:endParaRPr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Nyere ekko modaliteter</a:t>
            </a:r>
            <a:endParaRPr lang="en-US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2EB8D0-E07A-4BC9-BCD1-98237DF07F4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79912" y="1008559"/>
            <a:ext cx="5112270" cy="2492449"/>
            <a:chOff x="1973" y="91"/>
            <a:chExt cx="3719" cy="1978"/>
          </a:xfrm>
        </p:grpSpPr>
        <p:pic>
          <p:nvPicPr>
            <p:cNvPr id="36878" name="Picture 5" descr="Figure 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9" y="91"/>
              <a:ext cx="2903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9" name="Line 6"/>
            <p:cNvSpPr>
              <a:spLocks noChangeShapeType="1"/>
            </p:cNvSpPr>
            <p:nvPr/>
          </p:nvSpPr>
          <p:spPr bwMode="auto">
            <a:xfrm>
              <a:off x="1973" y="640"/>
              <a:ext cx="771" cy="20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27584" y="3477816"/>
            <a:ext cx="3240360" cy="2831504"/>
            <a:chOff x="68" y="2208"/>
            <a:chExt cx="2673" cy="2513"/>
          </a:xfrm>
        </p:grpSpPr>
        <p:pic>
          <p:nvPicPr>
            <p:cNvPr id="3687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" y="2387"/>
              <a:ext cx="2673" cy="23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6875" name="Text Box 9"/>
            <p:cNvSpPr txBox="1">
              <a:spLocks noChangeArrowheads="1"/>
            </p:cNvSpPr>
            <p:nvPr/>
          </p:nvSpPr>
          <p:spPr bwMode="auto">
            <a:xfrm>
              <a:off x="295" y="3789"/>
              <a:ext cx="1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>
                  <a:solidFill>
                    <a:schemeClr val="bg1"/>
                  </a:solidFill>
                </a:rPr>
                <a:t>Ledninger med endokardit</a:t>
              </a:r>
            </a:p>
          </p:txBody>
        </p:sp>
        <p:sp>
          <p:nvSpPr>
            <p:cNvPr id="36876" name="Text Box 10"/>
            <p:cNvSpPr txBox="1">
              <a:spLocks noChangeArrowheads="1"/>
            </p:cNvSpPr>
            <p:nvPr/>
          </p:nvSpPr>
          <p:spPr bwMode="auto">
            <a:xfrm>
              <a:off x="1319" y="4148"/>
              <a:ext cx="13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 b="1">
                  <a:solidFill>
                    <a:schemeClr val="bg1"/>
                  </a:solidFill>
                </a:rPr>
                <a:t>Mihl C et al. Eur J Echocardiogr 2009</a:t>
              </a:r>
              <a:endParaRPr lang="da-DK" sz="900" b="1">
                <a:solidFill>
                  <a:schemeClr val="bg1"/>
                </a:solidFill>
              </a:endParaRPr>
            </a:p>
          </p:txBody>
        </p:sp>
        <p:sp>
          <p:nvSpPr>
            <p:cNvPr id="36877" name="Line 11"/>
            <p:cNvSpPr>
              <a:spLocks noChangeShapeType="1"/>
            </p:cNvSpPr>
            <p:nvPr/>
          </p:nvSpPr>
          <p:spPr bwMode="auto">
            <a:xfrm>
              <a:off x="1778" y="2208"/>
              <a:ext cx="46" cy="1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88054" y="2636567"/>
            <a:ext cx="5472378" cy="3672827"/>
            <a:chOff x="1242" y="1502"/>
            <a:chExt cx="4087" cy="2699"/>
          </a:xfrm>
        </p:grpSpPr>
        <p:pic>
          <p:nvPicPr>
            <p:cNvPr id="3687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6" y="2260"/>
              <a:ext cx="2403" cy="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2" name="Line 14"/>
            <p:cNvSpPr>
              <a:spLocks noChangeShapeType="1"/>
            </p:cNvSpPr>
            <p:nvPr/>
          </p:nvSpPr>
          <p:spPr bwMode="auto">
            <a:xfrm>
              <a:off x="1242" y="1502"/>
              <a:ext cx="1638" cy="83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873" name="Text Box 15"/>
            <p:cNvSpPr txBox="1">
              <a:spLocks noChangeArrowheads="1"/>
            </p:cNvSpPr>
            <p:nvPr/>
          </p:nvSpPr>
          <p:spPr bwMode="auto">
            <a:xfrm>
              <a:off x="4580" y="3936"/>
              <a:ext cx="7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900">
                  <a:solidFill>
                    <a:schemeClr val="bg1"/>
                  </a:solidFill>
                </a:rPr>
                <a:t>Bhan A, Heart 2010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mtClean="0"/>
              <a:t>3D Anvendelse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1400" dirty="0" smtClean="0">
              <a:latin typeface="Arial" charset="0"/>
              <a:cs typeface="Arial" charset="0"/>
            </a:endParaRPr>
          </a:p>
          <a:p>
            <a:r>
              <a:rPr lang="da-DK" dirty="0" err="1" smtClean="0">
                <a:latin typeface="Arial" charset="0"/>
                <a:cs typeface="Arial" charset="0"/>
              </a:rPr>
              <a:t>Transvasale</a:t>
            </a:r>
            <a:r>
              <a:rPr lang="da-DK" dirty="0" smtClean="0">
                <a:latin typeface="Arial" charset="0"/>
                <a:cs typeface="Arial" charset="0"/>
              </a:rPr>
              <a:t> operationer</a:t>
            </a:r>
          </a:p>
          <a:p>
            <a:endParaRPr lang="da-DK" dirty="0" smtClean="0">
              <a:latin typeface="Arial" charset="0"/>
              <a:cs typeface="Arial" charset="0"/>
            </a:endParaRPr>
          </a:p>
          <a:p>
            <a:endParaRPr lang="da-DK" dirty="0" smtClean="0">
              <a:latin typeface="Arial" charset="0"/>
              <a:cs typeface="Arial" charset="0"/>
            </a:endParaRPr>
          </a:p>
          <a:p>
            <a:endParaRPr lang="da-DK" dirty="0" smtClean="0">
              <a:latin typeface="Arial" charset="0"/>
              <a:cs typeface="Arial" charset="0"/>
            </a:endParaRPr>
          </a:p>
          <a:p>
            <a:r>
              <a:rPr lang="da-DK" dirty="0" smtClean="0">
                <a:latin typeface="Arial" charset="0"/>
                <a:cs typeface="Arial" charset="0"/>
              </a:rPr>
              <a:t>CRT optimering (</a:t>
            </a:r>
            <a:r>
              <a:rPr lang="da-DK" dirty="0" err="1" smtClean="0">
                <a:latin typeface="Arial" charset="0"/>
                <a:cs typeface="Arial" charset="0"/>
              </a:rPr>
              <a:t>dyssynkroni</a:t>
            </a:r>
            <a:r>
              <a:rPr lang="da-DK" dirty="0" smtClean="0">
                <a:latin typeface="Arial" charset="0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da-DK" dirty="0" smtClean="0">
                <a:latin typeface="Arial" charset="0"/>
                <a:cs typeface="Arial" charset="0"/>
              </a:rPr>
              <a:t>	 </a:t>
            </a:r>
          </a:p>
          <a:p>
            <a:pPr>
              <a:buFont typeface="Arial" charset="0"/>
              <a:buNone/>
            </a:pPr>
            <a:endParaRPr lang="da-DK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da-DK" sz="1600" dirty="0" err="1" smtClean="0">
                <a:latin typeface="Arial" charset="0"/>
                <a:cs typeface="Arial" charset="0"/>
              </a:rPr>
              <a:t>Contraction</a:t>
            </a:r>
            <a:r>
              <a:rPr lang="da-DK" sz="1600" dirty="0" smtClean="0">
                <a:latin typeface="Arial" charset="0"/>
                <a:cs typeface="Arial" charset="0"/>
              </a:rPr>
              <a:t> front </a:t>
            </a:r>
            <a:r>
              <a:rPr lang="da-DK" sz="1600" dirty="0" err="1" smtClean="0">
                <a:latin typeface="Arial" charset="0"/>
                <a:cs typeface="Arial" charset="0"/>
              </a:rPr>
              <a:t>mapping</a:t>
            </a:r>
            <a:r>
              <a:rPr lang="da-DK" sz="1600" dirty="0" smtClean="0">
                <a:latin typeface="Arial" charset="0"/>
                <a:cs typeface="Arial" charset="0"/>
              </a:rPr>
              <a:t> </a:t>
            </a:r>
            <a:br>
              <a:rPr lang="da-DK" sz="1600" dirty="0" smtClean="0">
                <a:latin typeface="Arial" charset="0"/>
                <a:cs typeface="Arial" charset="0"/>
              </a:rPr>
            </a:br>
            <a:r>
              <a:rPr lang="da-DK" sz="1600" dirty="0" smtClean="0">
                <a:latin typeface="Arial" charset="0"/>
                <a:cs typeface="Arial" charset="0"/>
              </a:rPr>
              <a:t>– timing af regional kontraktion</a:t>
            </a:r>
          </a:p>
          <a:p>
            <a:endParaRPr lang="da-DK" sz="1600" dirty="0" smtClean="0">
              <a:latin typeface="Arial" charset="0"/>
              <a:cs typeface="Arial" charset="0"/>
            </a:endParaRPr>
          </a:p>
          <a:p>
            <a:endParaRPr lang="da-DK" dirty="0" smtClean="0">
              <a:latin typeface="Arial" charset="0"/>
              <a:cs typeface="Arial" charset="0"/>
            </a:endParaRPr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Nyere ekko modaliteter</a:t>
            </a:r>
            <a:endParaRPr lang="en-US"/>
          </a:p>
        </p:txBody>
      </p:sp>
      <p:sp>
        <p:nvSpPr>
          <p:cNvPr id="14" name="Pladsholder til diasnumm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2EB8D0-E07A-4BC9-BCD1-98237DF07F4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3962" y="980430"/>
            <a:ext cx="4464900" cy="2376562"/>
            <a:chOff x="2096" y="164"/>
            <a:chExt cx="3596" cy="1863"/>
          </a:xfrm>
        </p:grpSpPr>
        <p:pic>
          <p:nvPicPr>
            <p:cNvPr id="3789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69" y="164"/>
              <a:ext cx="2923" cy="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9" name="Text Box 6"/>
            <p:cNvSpPr txBox="1">
              <a:spLocks noChangeArrowheads="1"/>
            </p:cNvSpPr>
            <p:nvPr/>
          </p:nvSpPr>
          <p:spPr bwMode="auto">
            <a:xfrm>
              <a:off x="3606" y="1570"/>
              <a:ext cx="16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200">
                  <a:solidFill>
                    <a:schemeClr val="bg1"/>
                  </a:solidFill>
                </a:rPr>
                <a:t>Transkateter lukning af mitral lækage</a:t>
              </a:r>
            </a:p>
          </p:txBody>
        </p:sp>
        <p:sp>
          <p:nvSpPr>
            <p:cNvPr id="37900" name="Text Box 7"/>
            <p:cNvSpPr txBox="1">
              <a:spLocks noChangeArrowheads="1"/>
            </p:cNvSpPr>
            <p:nvPr/>
          </p:nvSpPr>
          <p:spPr bwMode="auto">
            <a:xfrm>
              <a:off x="4863" y="1880"/>
              <a:ext cx="7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900">
                  <a:solidFill>
                    <a:schemeClr val="bg1"/>
                  </a:solidFill>
                </a:rPr>
                <a:t>Bhan A, Heart 2010</a:t>
              </a:r>
            </a:p>
          </p:txBody>
        </p:sp>
        <p:sp>
          <p:nvSpPr>
            <p:cNvPr id="37901" name="Line 8"/>
            <p:cNvSpPr>
              <a:spLocks noChangeShapeType="1"/>
            </p:cNvSpPr>
            <p:nvPr/>
          </p:nvSpPr>
          <p:spPr bwMode="auto">
            <a:xfrm>
              <a:off x="2096" y="954"/>
              <a:ext cx="648" cy="43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483768" y="3861048"/>
            <a:ext cx="6318447" cy="2592288"/>
            <a:chOff x="1440" y="2352"/>
            <a:chExt cx="4219" cy="1727"/>
          </a:xfrm>
        </p:grpSpPr>
        <p:grpSp>
          <p:nvGrpSpPr>
            <p:cNvPr id="37894" name="Group 10"/>
            <p:cNvGrpSpPr>
              <a:grpSpLocks/>
            </p:cNvGrpSpPr>
            <p:nvPr/>
          </p:nvGrpSpPr>
          <p:grpSpPr bwMode="auto">
            <a:xfrm>
              <a:off x="1440" y="2352"/>
              <a:ext cx="4219" cy="1727"/>
              <a:chOff x="1383" y="2304"/>
              <a:chExt cx="4219" cy="1727"/>
            </a:xfrm>
          </p:grpSpPr>
          <p:pic>
            <p:nvPicPr>
              <p:cNvPr id="37896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38" y="2304"/>
                <a:ext cx="2864" cy="1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897" name="Line 12"/>
              <p:cNvSpPr>
                <a:spLocks noChangeShapeType="1"/>
              </p:cNvSpPr>
              <p:nvPr/>
            </p:nvSpPr>
            <p:spPr bwMode="auto">
              <a:xfrm>
                <a:off x="1383" y="2840"/>
                <a:ext cx="1270" cy="18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37895" name="Text Box 13"/>
            <p:cNvSpPr txBox="1">
              <a:spLocks noChangeArrowheads="1"/>
            </p:cNvSpPr>
            <p:nvPr/>
          </p:nvSpPr>
          <p:spPr bwMode="auto">
            <a:xfrm>
              <a:off x="4926" y="2976"/>
              <a:ext cx="6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900">
                  <a:solidFill>
                    <a:schemeClr val="bg1"/>
                  </a:solidFill>
                </a:rPr>
                <a:t>Monaghan, 2005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indhold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4" name="Pladsholder til diasnumm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pic>
        <p:nvPicPr>
          <p:cNvPr id="10243" name="Picture 5" descr="tob_mitralinflow"/>
          <p:cNvPicPr>
            <a:picLocks noChangeAspect="1" noChangeArrowheads="1"/>
          </p:cNvPicPr>
          <p:nvPr/>
        </p:nvPicPr>
        <p:blipFill>
          <a:blip r:embed="rId2" cstate="print"/>
          <a:srcRect t="3920" r="15457" b="12395"/>
          <a:stretch>
            <a:fillRect/>
          </a:stretch>
        </p:blipFill>
        <p:spPr bwMode="auto">
          <a:xfrm>
            <a:off x="971600" y="1039430"/>
            <a:ext cx="7000118" cy="526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7092205" y="2662238"/>
            <a:ext cx="792163" cy="3744912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651500" y="1557338"/>
            <a:ext cx="2484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800">
                <a:solidFill>
                  <a:srgbClr val="66FF33"/>
                </a:solidFill>
              </a:rPr>
              <a:t>Positive hastigheder: mod proben (opad)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403648" y="5157192"/>
            <a:ext cx="5832648" cy="360040"/>
          </a:xfrm>
          <a:prstGeom prst="rect">
            <a:avLst/>
          </a:prstGeom>
          <a:solidFill>
            <a:srgbClr val="00FF0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da-DK" sz="2400" b="1" dirty="0" err="1" smtClean="0">
                <a:solidFill>
                  <a:srgbClr val="C00000"/>
                </a:solidFill>
              </a:rPr>
              <a:t>Low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dirty="0" err="1" smtClean="0">
                <a:solidFill>
                  <a:srgbClr val="C00000"/>
                </a:solidFill>
              </a:rPr>
              <a:t>velocity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dirty="0" err="1" smtClean="0">
                <a:solidFill>
                  <a:srgbClr val="C00000"/>
                </a:solidFill>
              </a:rPr>
              <a:t>reject</a:t>
            </a:r>
            <a:endParaRPr lang="da-DK" sz="2400" b="1" dirty="0">
              <a:solidFill>
                <a:srgbClr val="C00000"/>
              </a:solidFill>
            </a:endParaRPr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7163965" y="4941168"/>
            <a:ext cx="360363" cy="7921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771477" y="2850753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235527" y="3930253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138314" y="4001691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6156027" y="2634853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”Almindelig” </a:t>
            </a:r>
            <a:r>
              <a:rPr lang="da-DK" dirty="0" err="1" smtClean="0"/>
              <a:t>Pulsed</a:t>
            </a:r>
            <a:r>
              <a:rPr lang="da-DK" dirty="0" smtClean="0"/>
              <a:t> </a:t>
            </a:r>
            <a:r>
              <a:rPr lang="da-DK" dirty="0" err="1" smtClean="0"/>
              <a:t>Wave</a:t>
            </a:r>
            <a:r>
              <a:rPr lang="da-DK" dirty="0" smtClean="0"/>
              <a:t> </a:t>
            </a:r>
            <a:r>
              <a:rPr lang="da-DK" dirty="0" err="1" smtClean="0"/>
              <a:t>Doppler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5" grpId="1" animBg="1"/>
      <p:bldP spid="53256" grpId="0"/>
      <p:bldP spid="53256" grpId="1"/>
      <p:bldP spid="53257" grpId="0" animBg="1"/>
      <p:bldP spid="53259" grpId="0" animBg="1"/>
      <p:bldP spid="53260" grpId="0"/>
      <p:bldP spid="53260" grpId="1"/>
      <p:bldP spid="53261" grpId="0"/>
      <p:bldP spid="53261" grpId="1"/>
      <p:bldP spid="53262" grpId="0"/>
      <p:bldP spid="53262" grpId="1"/>
      <p:bldP spid="53263" grpId="0"/>
      <p:bldP spid="5326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JH_PWTD_l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48207"/>
            <a:ext cx="7920880" cy="5405129"/>
          </a:xfrm>
          <a:noFill/>
        </p:spPr>
      </p:pic>
      <p:sp>
        <p:nvSpPr>
          <p:cNvPr id="12" name="Pladsholder til sidefod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7668344" y="2352658"/>
            <a:ext cx="793846" cy="3452606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156176" y="1298994"/>
            <a:ext cx="1986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000" dirty="0">
                <a:solidFill>
                  <a:srgbClr val="66FF33"/>
                </a:solidFill>
              </a:rPr>
              <a:t>10x lavere hastigheder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971601" y="3101402"/>
            <a:ext cx="6696744" cy="1911774"/>
          </a:xfrm>
          <a:prstGeom prst="rect">
            <a:avLst/>
          </a:prstGeom>
          <a:solidFill>
            <a:srgbClr val="00FF0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189031" y="2564904"/>
            <a:ext cx="38393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dirty="0">
                <a:solidFill>
                  <a:srgbClr val="FF3300"/>
                </a:solidFill>
              </a:rPr>
              <a:t>Ingen </a:t>
            </a:r>
            <a:r>
              <a:rPr lang="da-DK" sz="2400" dirty="0" err="1">
                <a:solidFill>
                  <a:srgbClr val="FF3300"/>
                </a:solidFill>
              </a:rPr>
              <a:t>low</a:t>
            </a:r>
            <a:r>
              <a:rPr lang="da-DK" sz="2400" dirty="0">
                <a:solidFill>
                  <a:srgbClr val="FF3300"/>
                </a:solidFill>
              </a:rPr>
              <a:t> </a:t>
            </a:r>
            <a:r>
              <a:rPr lang="da-DK" sz="2400" dirty="0" err="1">
                <a:solidFill>
                  <a:srgbClr val="FF3300"/>
                </a:solidFill>
              </a:rPr>
              <a:t>velocity</a:t>
            </a:r>
            <a:r>
              <a:rPr lang="da-DK" sz="2400" dirty="0">
                <a:solidFill>
                  <a:srgbClr val="FF3300"/>
                </a:solidFill>
              </a:rPr>
              <a:t> </a:t>
            </a:r>
            <a:r>
              <a:rPr lang="da-DK" sz="2400" dirty="0" err="1">
                <a:solidFill>
                  <a:srgbClr val="FF3300"/>
                </a:solidFill>
              </a:rPr>
              <a:t>reject</a:t>
            </a:r>
            <a:r>
              <a:rPr lang="da-DK" sz="2400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964058" y="5517232"/>
            <a:ext cx="607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dirty="0" smtClean="0">
                <a:solidFill>
                  <a:schemeClr val="bg1"/>
                </a:solidFill>
              </a:rPr>
              <a:t>e´</a:t>
            </a: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900112" y="5220489"/>
            <a:ext cx="607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dirty="0">
                <a:solidFill>
                  <a:schemeClr val="bg1"/>
                </a:solidFill>
              </a:rPr>
              <a:t>a’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2962784" y="2288528"/>
            <a:ext cx="5297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</a:rPr>
              <a:t>s’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Pulsed</a:t>
            </a:r>
            <a:r>
              <a:rPr lang="da-DK" dirty="0" smtClean="0"/>
              <a:t> </a:t>
            </a:r>
            <a:r>
              <a:rPr lang="da-DK" dirty="0" err="1" smtClean="0"/>
              <a:t>Wave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FF0000"/>
                </a:solidFill>
              </a:rPr>
              <a:t>Tissue</a:t>
            </a:r>
            <a:r>
              <a:rPr lang="da-DK" dirty="0" smtClean="0"/>
              <a:t> </a:t>
            </a:r>
            <a:r>
              <a:rPr lang="da-DK" dirty="0" err="1" smtClean="0"/>
              <a:t>Doppler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6328" grpId="1" animBg="1"/>
      <p:bldP spid="56329" grpId="0"/>
      <p:bldP spid="56329" grpId="1"/>
      <p:bldP spid="56330" grpId="0" animBg="1"/>
      <p:bldP spid="56331" grpId="0"/>
      <p:bldP spid="56332" grpId="0"/>
      <p:bldP spid="56332" grpId="1"/>
      <p:bldP spid="56333" grpId="0"/>
      <p:bldP spid="56333" grpId="1"/>
      <p:bldP spid="56335" grpId="0"/>
      <p:bldP spid="563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tob_cfi_mitral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412776"/>
            <a:ext cx="6535385" cy="4439220"/>
          </a:xfrm>
        </p:spPr>
      </p:pic>
      <p:sp>
        <p:nvSpPr>
          <p:cNvPr id="12292" name="Tekstboks 5"/>
          <p:cNvSpPr txBox="1">
            <a:spLocks noChangeArrowheads="1"/>
          </p:cNvSpPr>
          <p:nvPr/>
        </p:nvSpPr>
        <p:spPr bwMode="auto">
          <a:xfrm>
            <a:off x="6858000" y="2143125"/>
            <a:ext cx="21431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da-DK" sz="2400">
                <a:solidFill>
                  <a:schemeClr val="bg1"/>
                </a:solidFill>
              </a:rPr>
              <a:t>Optimeret til signaler med: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a-DK" sz="2400" i="1">
                <a:solidFill>
                  <a:schemeClr val="bg1"/>
                </a:solidFill>
              </a:rPr>
              <a:t>høj hastighed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a-DK" sz="2400" i="1">
                <a:solidFill>
                  <a:schemeClr val="bg1"/>
                </a:solidFill>
              </a:rPr>
              <a:t>lav intensitet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”Almindelig” </a:t>
            </a:r>
            <a:r>
              <a:rPr lang="da-DK" dirty="0" err="1" smtClean="0"/>
              <a:t>Color</a:t>
            </a:r>
            <a:r>
              <a:rPr lang="da-DK" dirty="0" smtClean="0"/>
              <a:t> Flow </a:t>
            </a:r>
            <a:r>
              <a:rPr lang="da-DK" dirty="0" err="1" smtClean="0"/>
              <a:t>Doppler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" fill="hold"/>
                                        <p:tgtEl>
                                          <p:spTgt spid="58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8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kstboks 5"/>
          <p:cNvSpPr txBox="1">
            <a:spLocks noChangeArrowheads="1"/>
          </p:cNvSpPr>
          <p:nvPr/>
        </p:nvSpPr>
        <p:spPr bwMode="auto">
          <a:xfrm>
            <a:off x="6858000" y="2143125"/>
            <a:ext cx="21431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da-DK" sz="2400">
                <a:solidFill>
                  <a:schemeClr val="bg1"/>
                </a:solidFill>
              </a:rPr>
              <a:t>Optimeret til signaler med: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a-DK" sz="2400" i="1">
                <a:solidFill>
                  <a:schemeClr val="bg1"/>
                </a:solidFill>
              </a:rPr>
              <a:t>lav hastighed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a-DK" sz="2400" i="1">
                <a:solidFill>
                  <a:schemeClr val="bg1"/>
                </a:solidFill>
              </a:rPr>
              <a:t>høj intensitet</a:t>
            </a:r>
          </a:p>
        </p:txBody>
      </p:sp>
      <p:pic>
        <p:nvPicPr>
          <p:cNvPr id="7" name="tob_tvi_4ch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83" y="1421035"/>
            <a:ext cx="6560061" cy="4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Color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FF0000"/>
                </a:solidFill>
              </a:rPr>
              <a:t>Tissue</a:t>
            </a:r>
            <a:r>
              <a:rPr lang="da-DK" dirty="0" smtClean="0"/>
              <a:t> </a:t>
            </a:r>
            <a:r>
              <a:rPr lang="da-DK" dirty="0" err="1" smtClean="0"/>
              <a:t>Doppler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tob_TT_4ch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3172" y="980728"/>
            <a:ext cx="7951276" cy="5400601"/>
          </a:xfr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Displacement</a:t>
            </a:r>
            <a:r>
              <a:rPr lang="da-DK" dirty="0" smtClean="0"/>
              <a:t> </a:t>
            </a:r>
            <a:r>
              <a:rPr lang="da-DK" dirty="0" err="1" smtClean="0"/>
              <a:t>imaging</a:t>
            </a:r>
            <a:r>
              <a:rPr lang="da-DK" dirty="0" smtClean="0"/>
              <a:t> (</a:t>
            </a:r>
            <a:r>
              <a:rPr lang="da-DK" dirty="0" err="1" smtClean="0"/>
              <a:t>Tissue</a:t>
            </a:r>
            <a:r>
              <a:rPr lang="da-DK" dirty="0" smtClean="0"/>
              <a:t> </a:t>
            </a:r>
            <a:r>
              <a:rPr lang="da-DK" dirty="0" err="1" smtClean="0"/>
              <a:t>Tracking</a:t>
            </a:r>
            <a:r>
              <a:rPr lang="da-DK" dirty="0" smtClean="0"/>
              <a:t>)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70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6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0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/>
          </a:bodyPr>
          <a:lstStyle/>
          <a:p>
            <a:pPr eaLnBrk="1" hangingPunct="1"/>
            <a:r>
              <a:rPr lang="da-DK" sz="3200" dirty="0" smtClean="0">
                <a:latin typeface="Arial" charset="0"/>
                <a:cs typeface="Arial" charset="0"/>
              </a:rPr>
              <a:t>Diastolisk funktion</a:t>
            </a:r>
          </a:p>
          <a:p>
            <a:pPr eaLnBrk="1" hangingPunct="1"/>
            <a:r>
              <a:rPr lang="da-DK" sz="3200" dirty="0" err="1" smtClean="0">
                <a:latin typeface="Arial" charset="0"/>
                <a:cs typeface="Arial" charset="0"/>
              </a:rPr>
              <a:t>Preload</a:t>
            </a:r>
            <a:r>
              <a:rPr lang="da-DK" sz="3200" dirty="0" smtClean="0">
                <a:latin typeface="Arial" charset="0"/>
                <a:cs typeface="Arial" charset="0"/>
              </a:rPr>
              <a:t> vurdering</a:t>
            </a:r>
          </a:p>
          <a:p>
            <a:pPr eaLnBrk="1" hangingPunct="1"/>
            <a:r>
              <a:rPr lang="da-DK" sz="3200" dirty="0" err="1" smtClean="0">
                <a:latin typeface="Arial" charset="0"/>
                <a:cs typeface="Arial" charset="0"/>
              </a:rPr>
              <a:t>Kvantitering</a:t>
            </a:r>
            <a:r>
              <a:rPr lang="da-DK" sz="3200" dirty="0" smtClean="0">
                <a:latin typeface="Arial" charset="0"/>
                <a:cs typeface="Arial" charset="0"/>
              </a:rPr>
              <a:t> af regional </a:t>
            </a:r>
            <a:r>
              <a:rPr lang="da-DK" sz="3200" dirty="0" err="1" smtClean="0">
                <a:latin typeface="Arial" charset="0"/>
                <a:cs typeface="Arial" charset="0"/>
              </a:rPr>
              <a:t>myokardiefunktion</a:t>
            </a:r>
            <a:r>
              <a:rPr lang="da-DK" sz="3200" dirty="0" smtClean="0">
                <a:latin typeface="Arial" charset="0"/>
                <a:cs typeface="Arial" charset="0"/>
              </a:rPr>
              <a:t> til støtte af vurdering af global systolisk funktion</a:t>
            </a:r>
          </a:p>
          <a:p>
            <a:pPr eaLnBrk="1" hangingPunct="1"/>
            <a:r>
              <a:rPr lang="da-DK" sz="3200" dirty="0" smtClean="0">
                <a:latin typeface="Arial" charset="0"/>
                <a:cs typeface="Arial" charset="0"/>
              </a:rPr>
              <a:t>Vurdering af mekanisk </a:t>
            </a:r>
            <a:r>
              <a:rPr lang="da-DK" sz="3200" dirty="0" err="1" smtClean="0">
                <a:latin typeface="Arial" charset="0"/>
                <a:cs typeface="Arial" charset="0"/>
              </a:rPr>
              <a:t>dyssynkroni</a:t>
            </a:r>
            <a:endParaRPr lang="da-DK" sz="32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a-DK" sz="3200" dirty="0" smtClean="0">
                <a:latin typeface="Arial" charset="0"/>
                <a:cs typeface="Arial" charset="0"/>
              </a:rPr>
              <a:t>Indikation for CRT?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AD95906-08FD-400E-8B15-49C029F54C6E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Nyere ekko modaliteter</a:t>
            </a:r>
            <a:endParaRPr lang="da-DK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Anvendelse af vævs </a:t>
            </a:r>
            <a:r>
              <a:rPr lang="da-DK" dirty="0" err="1" smtClean="0"/>
              <a:t>Doppler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Custom 1">
      <a:dk1>
        <a:srgbClr val="2F3D58"/>
      </a:dk1>
      <a:lt1>
        <a:srgbClr val="FFFFFF"/>
      </a:lt1>
      <a:dk2>
        <a:srgbClr val="273349"/>
      </a:dk2>
      <a:lt2>
        <a:srgbClr val="D8E8FA"/>
      </a:lt2>
      <a:accent1>
        <a:srgbClr val="F7B74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748"/>
      </a:hlink>
      <a:folHlink>
        <a:srgbClr val="FDF0D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764</Words>
  <Application>Microsoft Office PowerPoint</Application>
  <PresentationFormat>On-screen Show (4:3)</PresentationFormat>
  <Paragraphs>261</Paragraphs>
  <Slides>33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Kontortema</vt:lpstr>
      <vt:lpstr>Brugerdefineret design</vt:lpstr>
      <vt:lpstr>Nyere ekko modaliteter</vt:lpstr>
      <vt:lpstr>Terminologi til vævsdoppler og speckle</vt:lpstr>
      <vt:lpstr>Vævsdoppler</vt:lpstr>
      <vt:lpstr>”Almindelig” Pulsed Wave Doppler</vt:lpstr>
      <vt:lpstr>Pulsed Wave Tissue Doppler</vt:lpstr>
      <vt:lpstr>”Almindelig” Color Flow Doppler</vt:lpstr>
      <vt:lpstr>Color Tissue Doppler</vt:lpstr>
      <vt:lpstr>Displacement imaging (Tissue Tracking)</vt:lpstr>
      <vt:lpstr>Anvendelse af vævs Doppler</vt:lpstr>
      <vt:lpstr>Diastolisk dysfunktion</vt:lpstr>
      <vt:lpstr>Preload vurdering - E / e’</vt:lpstr>
      <vt:lpstr>Speckle tracking</vt:lpstr>
      <vt:lpstr>2D strain / Speckle Tracking</vt:lpstr>
      <vt:lpstr>2D gråtone, tæt på</vt:lpstr>
      <vt:lpstr>Der måles forskydning af speckles</vt:lpstr>
      <vt:lpstr>Speckle tracking – longitudinel strain</vt:lpstr>
      <vt:lpstr>Speckle tracking – circumferential </vt:lpstr>
      <vt:lpstr>Speckle tracking</vt:lpstr>
      <vt:lpstr>Take-home message</vt:lpstr>
      <vt:lpstr>Kontrastekkokardiografi</vt:lpstr>
      <vt:lpstr>Kontrast</vt:lpstr>
      <vt:lpstr>RV konstrast (NaCl)</vt:lpstr>
      <vt:lpstr>LV kontrast (mikro-bobler)</vt:lpstr>
      <vt:lpstr>3D ekkokardiografi</vt:lpstr>
      <vt:lpstr>4D=3D+tidsdimension</vt:lpstr>
      <vt:lpstr>3D/4D</vt:lpstr>
      <vt:lpstr>3D full volume - takutsubo</vt:lpstr>
      <vt:lpstr>3D ekko – 9 slice </vt:lpstr>
      <vt:lpstr>3D fordele og ulemper</vt:lpstr>
      <vt:lpstr>Tri-plan ekkokardiografi</vt:lpstr>
      <vt:lpstr>3D TEE</vt:lpstr>
      <vt:lpstr>3D Anvendelse</vt:lpstr>
      <vt:lpstr>3D Anvendelse</vt:lpstr>
    </vt:vector>
  </TitlesOfParts>
  <Company>Københavns 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Vævsdoppler ekkokardiografi   Ekkokardiografisk temadag for ekkoteknikere  KPLL, 11. maj 2007</dc:title>
  <dc:creator>Thue Olsen</dc:creator>
  <cp:lastModifiedBy>Thue Olsen</cp:lastModifiedBy>
  <cp:revision>62</cp:revision>
  <dcterms:created xsi:type="dcterms:W3CDTF">2007-05-10T13:18:23Z</dcterms:created>
  <dcterms:modified xsi:type="dcterms:W3CDTF">2012-06-26T18:09:40Z</dcterms:modified>
</cp:coreProperties>
</file>