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777003-E31C-4776-B5A9-CE30187DF89F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ED5B98-0493-4B57-B677-FCADE0913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F66234-84C5-4E66-B698-BE4FAD2C122D}" type="datetimeFigureOut">
              <a:rPr lang="en-US"/>
              <a:pPr>
                <a:defRPr/>
              </a:pPr>
              <a:t>9/23/2012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F210E6-F975-4380-A4D3-79585D410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9459" name="Pladsholder til dias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536009-78FD-4E5F-8458-25C104B0FB8F}" type="slidenum">
              <a:rPr lang="da-DK" sz="1200">
                <a:latin typeface="Calibri" pitchFamily="34" charset="0"/>
              </a:rPr>
              <a:pPr algn="r"/>
              <a:t>4</a:t>
            </a:fld>
            <a:endParaRPr lang="da-DK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11E4-F0DB-4E77-BE49-F16C0FF8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7A91-B6CB-4787-9480-ACB3F0752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5475"/>
            <a:ext cx="205740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5475"/>
            <a:ext cx="601980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ABB2-8BD6-4035-9004-6AA88DB21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AC7F-27C9-463A-A59C-77D8137A3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0FB9-3A41-4D7E-B9A4-73230E383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B49A-5BD8-4BA0-9E95-C462497A5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2E68-0333-4516-8EDE-97B984D14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8E733-F633-4A25-AAE0-1E14BAB62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086A-4915-4FD7-BD5C-8E0827849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38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3887"/>
            <a:ext cx="5111750" cy="57769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85937"/>
            <a:ext cx="3008313" cy="461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EE01-50AF-4F9D-BE5A-A33CA692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340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CCD2-C343-4EA7-B71A-C92DE4E91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kkokardiografi.d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89713"/>
            <a:ext cx="9144000" cy="2682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4111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2" descr="C:\Users\Thue\Desktop\Joomla_sites\ekko_site\jupgrade\templates\darkekko2\images\header-object.png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77813" y="-3175"/>
            <a:ext cx="1400176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 userDrawn="1"/>
        </p:nvSpPr>
        <p:spPr>
          <a:xfrm>
            <a:off x="152400" y="533400"/>
            <a:ext cx="8839200" cy="5943600"/>
          </a:xfrm>
          <a:prstGeom prst="roundRect">
            <a:avLst>
              <a:gd name="adj" fmla="val 513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90600" y="82550"/>
            <a:ext cx="342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+mn-lt"/>
              </a:rPr>
              <a:t>Ekko 2 – kursus i basal ekkokardiografi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300788" y="82550"/>
            <a:ext cx="2738437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200">
                <a:solidFill>
                  <a:schemeClr val="bg2"/>
                </a:solidFill>
                <a:latin typeface="Arial"/>
                <a:cs typeface="Arial"/>
              </a:rPr>
              <a:t>©</a:t>
            </a:r>
            <a:r>
              <a:rPr lang="da-DK" sz="1200">
                <a:solidFill>
                  <a:schemeClr val="bg2"/>
                </a:solidFill>
                <a:latin typeface="+mn-lt"/>
              </a:rPr>
              <a:t> Dansk Cardiologisk Selskab</a:t>
            </a:r>
            <a:endParaRPr lang="en-US" sz="120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89713"/>
            <a:ext cx="2895600" cy="2286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589713"/>
            <a:ext cx="21336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>
                    <a:lumMod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F1924B-EA47-4424-9CAD-CC9C2F1D7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AD49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D4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PAH%20sax%203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video" Target="SAX%20f&#248;r%20tromb%20real%20time.wmv" TargetMode="External"/><Relationship Id="rId1" Type="http://schemas.openxmlformats.org/officeDocument/2006/relationships/video" Target="Lorensen%204X%20f&#248;r%20T.wm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rv%20infarkt%20a4.wmv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Vurdering af højre ventrikel</a:t>
            </a:r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Vurdering af højre ventrikel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C1C1AC-16C1-4DE5-8074-C5F5E831E96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3"/>
          <p:cNvSpPr>
            <a:spLocks noGrp="1"/>
          </p:cNvSpPr>
          <p:nvPr>
            <p:ph type="title" idx="4294967295"/>
          </p:nvPr>
        </p:nvSpPr>
        <p:spPr>
          <a:xfrm>
            <a:off x="722313" y="2492375"/>
            <a:ext cx="7772400" cy="1362075"/>
          </a:xfrm>
        </p:spPr>
        <p:txBody>
          <a:bodyPr anchor="t"/>
          <a:lstStyle/>
          <a:p>
            <a:pPr eaLnBrk="1" hangingPunct="1"/>
            <a:r>
              <a:rPr lang="da-DK" sz="4800" b="1" smtClean="0"/>
              <a:t>HØJRE VENTRIKELS FUNKTION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54E083-4950-47AB-85F6-1E2A6A9002F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Højre ventrikel funktion</a:t>
            </a:r>
          </a:p>
        </p:txBody>
      </p:sp>
      <p:sp>
        <p:nvSpPr>
          <p:cNvPr id="26626" name="Pladsholder til indhold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Tricuspidal Annular Plane Systolic Excursion = TAPSE</a:t>
            </a:r>
          </a:p>
          <a:p>
            <a:pPr eaLnBrk="1" hangingPunct="1"/>
            <a:endParaRPr lang="da-DK" sz="2000" smtClean="0">
              <a:latin typeface="Arial Unicode MS" pitchFamily="34" charset="-128"/>
            </a:endParaRPr>
          </a:p>
          <a:p>
            <a:pPr eaLnBrk="1" hangingPunct="1"/>
            <a:endParaRPr lang="da-DK" smtClean="0"/>
          </a:p>
        </p:txBody>
      </p:sp>
      <p:pic>
        <p:nvPicPr>
          <p:cNvPr id="17" name="Picture 11" descr="taps1"/>
          <p:cNvPicPr>
            <a:picLocks noChangeAspect="1" noChangeArrowheads="1"/>
          </p:cNvPicPr>
          <p:nvPr/>
        </p:nvPicPr>
        <p:blipFill>
          <a:blip r:embed="rId2" cstate="print"/>
          <a:srcRect t="2890" r="15384" b="13280"/>
          <a:stretch>
            <a:fillRect/>
          </a:stretch>
        </p:blipFill>
        <p:spPr bwMode="auto">
          <a:xfrm>
            <a:off x="4495800" y="1828800"/>
            <a:ext cx="4538663" cy="3417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pic>
        <p:nvPicPr>
          <p:cNvPr id="18" name="Picture 4" descr="RV 2D"/>
          <p:cNvPicPr preferRelativeResize="0">
            <a:picLocks noChangeArrowheads="1"/>
          </p:cNvPicPr>
          <p:nvPr/>
        </p:nvPicPr>
        <p:blipFill>
          <a:blip r:embed="rId3" cstate="print"/>
          <a:srcRect t="2483" r="15094" b="13133"/>
          <a:stretch>
            <a:fillRect/>
          </a:stretch>
        </p:blipFill>
        <p:spPr bwMode="auto">
          <a:xfrm>
            <a:off x="152400" y="1828800"/>
            <a:ext cx="4278313" cy="3395663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Line 8"/>
          <p:cNvSpPr>
            <a:spLocks noChangeAspect="1" noChangeShapeType="1"/>
          </p:cNvSpPr>
          <p:nvPr/>
        </p:nvSpPr>
        <p:spPr bwMode="auto">
          <a:xfrm flipH="1">
            <a:off x="1524000" y="1905000"/>
            <a:ext cx="720725" cy="3089275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0" name="Line 12"/>
          <p:cNvSpPr>
            <a:spLocks noChangeAspect="1" noChangeShapeType="1"/>
          </p:cNvSpPr>
          <p:nvPr/>
        </p:nvSpPr>
        <p:spPr bwMode="auto">
          <a:xfrm flipV="1">
            <a:off x="5281613" y="3957638"/>
            <a:ext cx="0" cy="7905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1" name="Line 13"/>
          <p:cNvSpPr>
            <a:spLocks noChangeAspect="1" noChangeShapeType="1"/>
          </p:cNvSpPr>
          <p:nvPr/>
        </p:nvSpPr>
        <p:spPr bwMode="auto">
          <a:xfrm flipV="1">
            <a:off x="5259388" y="3956050"/>
            <a:ext cx="822325" cy="0"/>
          </a:xfrm>
          <a:prstGeom prst="line">
            <a:avLst/>
          </a:prstGeom>
          <a:noFill/>
          <a:ln w="317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3" name="Højre klammeparentes 22"/>
          <p:cNvSpPr/>
          <p:nvPr/>
        </p:nvSpPr>
        <p:spPr>
          <a:xfrm>
            <a:off x="6227763" y="3956050"/>
            <a:ext cx="288925" cy="792163"/>
          </a:xfrm>
          <a:prstGeom prst="rightBrace">
            <a:avLst>
              <a:gd name="adj1" fmla="val 17637"/>
              <a:gd name="adj2" fmla="val 4881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24" name="Tekstboks 23"/>
          <p:cNvSpPr txBox="1">
            <a:spLocks noChangeArrowheads="1"/>
          </p:cNvSpPr>
          <p:nvPr/>
        </p:nvSpPr>
        <p:spPr bwMode="auto">
          <a:xfrm>
            <a:off x="6588125" y="4100513"/>
            <a:ext cx="1152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TAPSE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410200"/>
            <a:ext cx="74882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BEA980-E94B-4A60-9392-8283511C0B4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TAPSE</a:t>
            </a:r>
          </a:p>
        </p:txBody>
      </p:sp>
      <p:sp>
        <p:nvSpPr>
          <p:cNvPr id="27650" name="Pladsholder til indhold 2"/>
          <p:cNvSpPr>
            <a:spLocks noGrp="1"/>
          </p:cNvSpPr>
          <p:nvPr>
            <p:ph idx="4294967295"/>
          </p:nvPr>
        </p:nvSpPr>
        <p:spPr>
          <a:xfrm>
            <a:off x="685800" y="1752600"/>
            <a:ext cx="8229600" cy="5364163"/>
          </a:xfrm>
        </p:spPr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Måles i modificeret apikalt 4-kammer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M-mode linje står lodret over AV-plan bevægelse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Transducer placeres over RV apex (ikke LV apex som LV 4-kammer)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M-mode linie holdes fri af RV frie væg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Måler fra laveste til højeste punkt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Midles over flere slag ved atrie-flimmer</a:t>
            </a:r>
          </a:p>
          <a:p>
            <a:pPr lvl="1" eaLnBrk="1" hangingPunct="1"/>
            <a:endParaRPr lang="da-DK" smtClean="0">
              <a:latin typeface="Arial Unicode MS" pitchFamily="34" charset="-128"/>
            </a:endParaRP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Yngre mennesker har højere TAPSE (≥ 22mm)</a:t>
            </a:r>
          </a:p>
          <a:p>
            <a:pPr lvl="1" eaLnBrk="1" hangingPunct="1"/>
            <a:endParaRPr lang="da-DK" smtClean="0">
              <a:latin typeface="Arial Unicode MS" pitchFamily="34" charset="-128"/>
            </a:endParaRPr>
          </a:p>
          <a:p>
            <a:pPr lvl="1" eaLnBrk="1" hangingPunct="1"/>
            <a:endParaRPr lang="da-DK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C5B460C-F4FB-440C-A326-EFC5D01486E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3"/>
          <p:cNvSpPr>
            <a:spLocks noGrp="1"/>
          </p:cNvSpPr>
          <p:nvPr>
            <p:ph type="title" idx="4294967295"/>
          </p:nvPr>
        </p:nvSpPr>
        <p:spPr>
          <a:xfrm>
            <a:off x="684213" y="2349500"/>
            <a:ext cx="7772400" cy="1362075"/>
          </a:xfrm>
        </p:spPr>
        <p:txBody>
          <a:bodyPr anchor="t"/>
          <a:lstStyle/>
          <a:p>
            <a:pPr eaLnBrk="1" hangingPunct="1"/>
            <a:r>
              <a:rPr lang="da-DK" sz="4800" b="1" smtClean="0"/>
              <a:t>ANDRE FUND VED RV EKKO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786C53-7AF6-4C1A-AC3C-A1C50322F25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3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RV outflow</a:t>
            </a:r>
          </a:p>
        </p:txBody>
      </p:sp>
      <p:sp>
        <p:nvSpPr>
          <p:cNvPr id="29698" name="Pladsholder til indhold 4"/>
          <p:cNvSpPr>
            <a:spLocks noGrp="1"/>
          </p:cNvSpPr>
          <p:nvPr>
            <p:ph idx="4294967295"/>
          </p:nvPr>
        </p:nvSpPr>
        <p:spPr>
          <a:xfrm>
            <a:off x="685800" y="1371600"/>
            <a:ext cx="8229600" cy="5364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da-DK" sz="2000" smtClean="0">
                <a:latin typeface="Arial Unicode MS" pitchFamily="34" charset="-128"/>
              </a:rPr>
              <a:t>RV outflow tract måles i SAX på Aortaklapniveau</a:t>
            </a:r>
          </a:p>
        </p:txBody>
      </p:sp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755650" y="4962525"/>
            <a:ext cx="7993063" cy="1130300"/>
            <a:chOff x="755576" y="4725144"/>
            <a:chExt cx="7992888" cy="1130356"/>
          </a:xfrm>
        </p:grpSpPr>
        <p:pic>
          <p:nvPicPr>
            <p:cNvPr id="2970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47684"/>
            <a:stretch>
              <a:fillRect/>
            </a:stretch>
          </p:blipFill>
          <p:spPr bwMode="auto">
            <a:xfrm>
              <a:off x="755576" y="4725144"/>
              <a:ext cx="7992888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76096"/>
            <a:stretch>
              <a:fillRect/>
            </a:stretch>
          </p:blipFill>
          <p:spPr bwMode="auto">
            <a:xfrm>
              <a:off x="755576" y="5493591"/>
              <a:ext cx="7992888" cy="361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0448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Lige forbindelse 11"/>
          <p:cNvCxnSpPr/>
          <p:nvPr/>
        </p:nvCxnSpPr>
        <p:spPr>
          <a:xfrm rot="16200000" flipH="1">
            <a:off x="6144419" y="2694781"/>
            <a:ext cx="647700" cy="287338"/>
          </a:xfrm>
          <a:prstGeom prst="line">
            <a:avLst/>
          </a:prstGeom>
          <a:ln w="381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F8AA08B-1606-491E-95B8-CB2776C7DF1A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H sax 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901825"/>
            <a:ext cx="374332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el 3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’D-form’</a:t>
            </a:r>
          </a:p>
        </p:txBody>
      </p:sp>
      <p:sp>
        <p:nvSpPr>
          <p:cNvPr id="30723" name="Pladsholder til indhold 4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LV septum trykkes flad når P</a:t>
            </a:r>
            <a:r>
              <a:rPr lang="da-DK" sz="2000" baseline="-25000" smtClean="0">
                <a:latin typeface="Arial Unicode MS" pitchFamily="34" charset="-128"/>
              </a:rPr>
              <a:t>RV</a:t>
            </a:r>
            <a:r>
              <a:rPr lang="da-DK" sz="2000" smtClean="0">
                <a:latin typeface="Arial Unicode MS" pitchFamily="34" charset="-128"/>
              </a:rPr>
              <a:t> &gt; P</a:t>
            </a:r>
            <a:r>
              <a:rPr lang="da-DK" sz="2000" baseline="-25000" smtClean="0">
                <a:latin typeface="Arial Unicode MS" pitchFamily="34" charset="-128"/>
              </a:rPr>
              <a:t>LV</a:t>
            </a: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900113" y="5373688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>
                <a:solidFill>
                  <a:schemeClr val="bg2"/>
                </a:solidFill>
                <a:latin typeface="Arial Unicode MS" pitchFamily="34" charset="-128"/>
              </a:rPr>
              <a:t>Hvis  D-form er mest udtalt i diastole er der oftest tale om volumen overload, fx. ved ASD. </a:t>
            </a:r>
            <a:br>
              <a:rPr lang="da-DK" sz="2000">
                <a:solidFill>
                  <a:schemeClr val="bg2"/>
                </a:solidFill>
                <a:latin typeface="Arial Unicode MS" pitchFamily="34" charset="-128"/>
              </a:rPr>
            </a:br>
            <a:r>
              <a:rPr lang="da-DK" sz="2000">
                <a:solidFill>
                  <a:schemeClr val="bg2"/>
                </a:solidFill>
                <a:latin typeface="Arial Unicode MS" pitchFamily="34" charset="-128"/>
              </a:rPr>
              <a:t>Ellers er det oftest tryk belastning som ovenfor.</a:t>
            </a:r>
          </a:p>
        </p:txBody>
      </p:sp>
      <p:sp>
        <p:nvSpPr>
          <p:cNvPr id="15" name="Tekstboks 14"/>
          <p:cNvSpPr txBox="1">
            <a:spLocks noChangeArrowheads="1"/>
          </p:cNvSpPr>
          <p:nvPr/>
        </p:nvSpPr>
        <p:spPr bwMode="auto">
          <a:xfrm rot="3009979">
            <a:off x="4589463" y="2882900"/>
            <a:ext cx="323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8000">
                <a:solidFill>
                  <a:schemeClr val="bg1"/>
                </a:solidFill>
                <a:latin typeface="Calibri" pitchFamily="34" charset="0"/>
              </a:rPr>
              <a:t>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5FDEF8F-B235-4289-9CBD-D9B457C9BEE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Pulmonal flow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17713"/>
            <a:ext cx="291782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467225"/>
            <a:ext cx="2919412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kstboks 5"/>
          <p:cNvSpPr txBox="1">
            <a:spLocks noChangeArrowheads="1"/>
          </p:cNvSpPr>
          <p:nvPr/>
        </p:nvSpPr>
        <p:spPr bwMode="auto">
          <a:xfrm>
            <a:off x="827088" y="1557338"/>
            <a:ext cx="23764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Normal</a:t>
            </a:r>
          </a:p>
        </p:txBody>
      </p:sp>
      <p:cxnSp>
        <p:nvCxnSpPr>
          <p:cNvPr id="8" name="Lige forbindelse 7"/>
          <p:cNvCxnSpPr/>
          <p:nvPr/>
        </p:nvCxnSpPr>
        <p:spPr>
          <a:xfrm rot="16200000" flipH="1">
            <a:off x="971550" y="2882900"/>
            <a:ext cx="2089150" cy="647700"/>
          </a:xfrm>
          <a:prstGeom prst="line">
            <a:avLst/>
          </a:prstGeom>
          <a:ln w="254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9"/>
          <p:cNvCxnSpPr/>
          <p:nvPr/>
        </p:nvCxnSpPr>
        <p:spPr>
          <a:xfrm flipV="1">
            <a:off x="1839913" y="2954338"/>
            <a:ext cx="215900" cy="730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>
          <a:xfrm flipV="1">
            <a:off x="1854200" y="2992438"/>
            <a:ext cx="215900" cy="7302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>
            <a:spLocks noChangeArrowheads="1"/>
          </p:cNvSpPr>
          <p:nvPr/>
        </p:nvSpPr>
        <p:spPr bwMode="auto">
          <a:xfrm>
            <a:off x="6659563" y="2593975"/>
            <a:ext cx="22336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Venstre forskudt</a:t>
            </a: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Ofte midt-systolisk deceleration</a:t>
            </a: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Accelerationstid (AT) &lt;90 msec er abnormt</a:t>
            </a: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pPr marL="0" lvl="3"/>
            <a:r>
              <a:rPr lang="da-DK">
                <a:solidFill>
                  <a:schemeClr val="bg1"/>
                </a:solidFill>
                <a:latin typeface="Calibri" pitchFamily="34" charset="0"/>
              </a:rPr>
              <a:t>meanPAP = 80 - ½*AT</a:t>
            </a: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  <a:p>
            <a:endParaRPr lang="da-DK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kstboks 12"/>
          <p:cNvSpPr txBox="1">
            <a:spLocks noChangeArrowheads="1"/>
          </p:cNvSpPr>
          <p:nvPr/>
        </p:nvSpPr>
        <p:spPr bwMode="auto">
          <a:xfrm>
            <a:off x="3851275" y="1557338"/>
            <a:ext cx="23764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da-DK" sz="2400" b="1" baseline="-25000">
                <a:solidFill>
                  <a:schemeClr val="bg1"/>
                </a:solidFill>
                <a:latin typeface="Calibri" pitchFamily="34" charset="0"/>
              </a:rPr>
              <a:t>pulm</a:t>
            </a:r>
            <a:r>
              <a:rPr lang="da-DK" sz="2400" b="1">
                <a:solidFill>
                  <a:schemeClr val="bg1"/>
                </a:solidFill>
                <a:latin typeface="Calibri" pitchFamily="34" charset="0"/>
              </a:rPr>
              <a:t> forhøjet</a:t>
            </a:r>
            <a:endParaRPr lang="da-DK" sz="2400" b="1" baseline="-25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6" name="Picture 2" descr="C:\Documents and Settings\rh20069\Dokumenter\forskning\Foredrag\DCS ekko I og II nye slides\PAAC.bmp"/>
          <p:cNvPicPr>
            <a:picLocks noChangeAspect="1" noChangeArrowheads="1"/>
          </p:cNvPicPr>
          <p:nvPr/>
        </p:nvPicPr>
        <p:blipFill>
          <a:blip r:embed="rId4" cstate="print"/>
          <a:srcRect l="43042" t="31599" b="35483"/>
          <a:stretch>
            <a:fillRect/>
          </a:stretch>
        </p:blipFill>
        <p:spPr bwMode="auto">
          <a:xfrm>
            <a:off x="3563938" y="3141663"/>
            <a:ext cx="28797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Lige forbindelse 14"/>
          <p:cNvCxnSpPr/>
          <p:nvPr/>
        </p:nvCxnSpPr>
        <p:spPr>
          <a:xfrm rot="16200000" flipH="1">
            <a:off x="4787900" y="3932238"/>
            <a:ext cx="936625" cy="730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øjrepil 18"/>
          <p:cNvSpPr/>
          <p:nvPr/>
        </p:nvSpPr>
        <p:spPr>
          <a:xfrm rot="11207584">
            <a:off x="5362575" y="3913188"/>
            <a:ext cx="1265238" cy="431800"/>
          </a:xfrm>
          <a:prstGeom prst="rightArrow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4C4C4FA-7692-48E7-98F5-0686F63D7A79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RV funktionsvurdering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457200" y="1160463"/>
            <a:ext cx="8229600" cy="5364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sz="2000" smtClean="0">
                <a:latin typeface="Arial Unicode MS" pitchFamily="34" charset="-128"/>
              </a:rPr>
              <a:t>RV areal ændring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>
                <a:latin typeface="Arial Unicode MS" pitchFamily="34" charset="-128"/>
              </a:rPr>
              <a:t>I apikalt 4 kammer traces areal i slut-diastole og slut-systole</a:t>
            </a:r>
          </a:p>
          <a:p>
            <a:pPr lvl="2" eaLnBrk="1" hangingPunct="1">
              <a:lnSpc>
                <a:spcPct val="90000"/>
              </a:lnSpc>
            </a:pPr>
            <a:r>
              <a:rPr lang="da-DK" sz="2000" smtClean="0">
                <a:latin typeface="Arial Unicode MS" pitchFamily="34" charset="-128"/>
              </a:rPr>
              <a:t>Fractional Area Change = (RVEDA-RVESA)*100 / RVEDA</a:t>
            </a:r>
          </a:p>
          <a:p>
            <a:pPr lvl="2" eaLnBrk="1" hangingPunct="1">
              <a:lnSpc>
                <a:spcPct val="90000"/>
              </a:lnSpc>
            </a:pPr>
            <a:r>
              <a:rPr lang="da-DK" sz="2000" smtClean="0">
                <a:latin typeface="Arial Unicode MS" pitchFamily="34" charset="-128"/>
              </a:rPr>
              <a:t>Normal værdi ≥ 35 %</a:t>
            </a:r>
          </a:p>
          <a:p>
            <a:pPr eaLnBrk="1" hangingPunct="1">
              <a:lnSpc>
                <a:spcPct val="90000"/>
              </a:lnSpc>
            </a:pPr>
            <a:r>
              <a:rPr lang="da-DK" sz="2000" smtClean="0">
                <a:latin typeface="Arial Unicode MS" pitchFamily="34" charset="-128"/>
              </a:rPr>
              <a:t>RV annulus peak systolisk hastighed, s’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>
                <a:latin typeface="Arial Unicode MS" pitchFamily="34" charset="-128"/>
              </a:rPr>
              <a:t>PW vævsDoppler i laterale RV annulus</a:t>
            </a:r>
          </a:p>
          <a:p>
            <a:pPr lvl="2" eaLnBrk="1" hangingPunct="1">
              <a:lnSpc>
                <a:spcPct val="90000"/>
              </a:lnSpc>
            </a:pPr>
            <a:r>
              <a:rPr lang="da-DK" sz="2000" smtClean="0">
                <a:latin typeface="Arial Unicode MS" pitchFamily="34" charset="-128"/>
              </a:rPr>
              <a:t>Normalværdi &gt; 10 cm/s</a:t>
            </a:r>
          </a:p>
          <a:p>
            <a:pPr lvl="2" eaLnBrk="1" hangingPunct="1">
              <a:lnSpc>
                <a:spcPct val="90000"/>
              </a:lnSpc>
            </a:pPr>
            <a:endParaRPr lang="da-DK" sz="2000" smtClean="0">
              <a:latin typeface="Arial Unicode MS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da-DK" sz="2000" smtClean="0">
              <a:latin typeface="Arial Unicode MS" pitchFamily="34" charset="-128"/>
            </a:endParaRPr>
          </a:p>
        </p:txBody>
      </p:sp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4267200" y="4038600"/>
            <a:ext cx="4322763" cy="1873250"/>
            <a:chOff x="2627784" y="4149080"/>
            <a:chExt cx="4322487" cy="1874660"/>
          </a:xfrm>
        </p:grpSpPr>
        <p:pic>
          <p:nvPicPr>
            <p:cNvPr id="32773" name="Picture 3" descr="C:\Documents and Settings\rh20069\Dokumenter\forskning\Foredrag\DCS ekko I og II nye slides\PAH A4 d.bmp"/>
            <p:cNvPicPr>
              <a:picLocks noChangeAspect="1" noChangeArrowheads="1"/>
            </p:cNvPicPr>
            <p:nvPr/>
          </p:nvPicPr>
          <p:blipFill>
            <a:blip r:embed="rId2" cstate="print"/>
            <a:srcRect l="22304" t="13399" r="16866" b="28545"/>
            <a:stretch>
              <a:fillRect/>
            </a:stretch>
          </p:blipFill>
          <p:spPr bwMode="auto">
            <a:xfrm>
              <a:off x="2627784" y="4149080"/>
              <a:ext cx="216024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4" name="Picture 5" descr="C:\Documents and Settings\rh20069\Dokumenter\forskning\Foredrag\DCS ekko I og II nye slides\PAH A4 s.bmp"/>
            <p:cNvPicPr>
              <a:picLocks noChangeAspect="1" noChangeArrowheads="1"/>
            </p:cNvPicPr>
            <p:nvPr/>
          </p:nvPicPr>
          <p:blipFill>
            <a:blip r:embed="rId3" cstate="print"/>
            <a:srcRect l="22314" t="13396" r="16864" b="28531"/>
            <a:stretch>
              <a:fillRect/>
            </a:stretch>
          </p:blipFill>
          <p:spPr bwMode="auto">
            <a:xfrm>
              <a:off x="4788024" y="4149080"/>
              <a:ext cx="2162247" cy="1874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Kombinationstegning 8"/>
            <p:cNvSpPr/>
            <p:nvPr/>
          </p:nvSpPr>
          <p:spPr>
            <a:xfrm>
              <a:off x="2962726" y="4452521"/>
              <a:ext cx="817510" cy="875370"/>
            </a:xfrm>
            <a:custGeom>
              <a:avLst/>
              <a:gdLst>
                <a:gd name="connsiteX0" fmla="*/ 816428 w 816428"/>
                <a:gd name="connsiteY0" fmla="*/ 21772 h 875648"/>
                <a:gd name="connsiteX1" fmla="*/ 740228 w 816428"/>
                <a:gd name="connsiteY1" fmla="*/ 0 h 875648"/>
                <a:gd name="connsiteX2" fmla="*/ 500743 w 816428"/>
                <a:gd name="connsiteY2" fmla="*/ 10886 h 875648"/>
                <a:gd name="connsiteX3" fmla="*/ 446314 w 816428"/>
                <a:gd name="connsiteY3" fmla="*/ 54429 h 875648"/>
                <a:gd name="connsiteX4" fmla="*/ 370114 w 816428"/>
                <a:gd name="connsiteY4" fmla="*/ 87086 h 875648"/>
                <a:gd name="connsiteX5" fmla="*/ 337457 w 816428"/>
                <a:gd name="connsiteY5" fmla="*/ 119743 h 875648"/>
                <a:gd name="connsiteX6" fmla="*/ 304800 w 816428"/>
                <a:gd name="connsiteY6" fmla="*/ 141514 h 875648"/>
                <a:gd name="connsiteX7" fmla="*/ 272143 w 816428"/>
                <a:gd name="connsiteY7" fmla="*/ 185057 h 875648"/>
                <a:gd name="connsiteX8" fmla="*/ 250371 w 816428"/>
                <a:gd name="connsiteY8" fmla="*/ 217714 h 875648"/>
                <a:gd name="connsiteX9" fmla="*/ 206828 w 816428"/>
                <a:gd name="connsiteY9" fmla="*/ 261257 h 875648"/>
                <a:gd name="connsiteX10" fmla="*/ 174171 w 816428"/>
                <a:gd name="connsiteY10" fmla="*/ 272143 h 875648"/>
                <a:gd name="connsiteX11" fmla="*/ 152400 w 816428"/>
                <a:gd name="connsiteY11" fmla="*/ 315686 h 875648"/>
                <a:gd name="connsiteX12" fmla="*/ 130628 w 816428"/>
                <a:gd name="connsiteY12" fmla="*/ 348343 h 875648"/>
                <a:gd name="connsiteX13" fmla="*/ 108857 w 816428"/>
                <a:gd name="connsiteY13" fmla="*/ 478972 h 875648"/>
                <a:gd name="connsiteX14" fmla="*/ 87086 w 816428"/>
                <a:gd name="connsiteY14" fmla="*/ 511629 h 875648"/>
                <a:gd name="connsiteX15" fmla="*/ 65314 w 816428"/>
                <a:gd name="connsiteY15" fmla="*/ 685800 h 875648"/>
                <a:gd name="connsiteX16" fmla="*/ 43543 w 816428"/>
                <a:gd name="connsiteY16" fmla="*/ 729343 h 875648"/>
                <a:gd name="connsiteX17" fmla="*/ 32657 w 816428"/>
                <a:gd name="connsiteY17" fmla="*/ 762000 h 875648"/>
                <a:gd name="connsiteX18" fmla="*/ 21771 w 816428"/>
                <a:gd name="connsiteY18" fmla="*/ 805543 h 875648"/>
                <a:gd name="connsiteX19" fmla="*/ 0 w 816428"/>
                <a:gd name="connsiteY19" fmla="*/ 838200 h 875648"/>
                <a:gd name="connsiteX20" fmla="*/ 97971 w 816428"/>
                <a:gd name="connsiteY20" fmla="*/ 849086 h 875648"/>
                <a:gd name="connsiteX21" fmla="*/ 206828 w 816428"/>
                <a:gd name="connsiteY21" fmla="*/ 816429 h 875648"/>
                <a:gd name="connsiteX22" fmla="*/ 359228 w 816428"/>
                <a:gd name="connsiteY22" fmla="*/ 805543 h 875648"/>
                <a:gd name="connsiteX23" fmla="*/ 457200 w 816428"/>
                <a:gd name="connsiteY23" fmla="*/ 783772 h 875648"/>
                <a:gd name="connsiteX24" fmla="*/ 522514 w 816428"/>
                <a:gd name="connsiteY24" fmla="*/ 740229 h 875648"/>
                <a:gd name="connsiteX25" fmla="*/ 544286 w 816428"/>
                <a:gd name="connsiteY25" fmla="*/ 718457 h 875648"/>
                <a:gd name="connsiteX26" fmla="*/ 674914 w 816428"/>
                <a:gd name="connsiteY26" fmla="*/ 707572 h 875648"/>
                <a:gd name="connsiteX27" fmla="*/ 696686 w 816428"/>
                <a:gd name="connsiteY27" fmla="*/ 685800 h 875648"/>
                <a:gd name="connsiteX28" fmla="*/ 707571 w 816428"/>
                <a:gd name="connsiteY28" fmla="*/ 653143 h 875648"/>
                <a:gd name="connsiteX29" fmla="*/ 718457 w 816428"/>
                <a:gd name="connsiteY29" fmla="*/ 261257 h 875648"/>
                <a:gd name="connsiteX30" fmla="*/ 729343 w 816428"/>
                <a:gd name="connsiteY30" fmla="*/ 185057 h 875648"/>
                <a:gd name="connsiteX31" fmla="*/ 772886 w 816428"/>
                <a:gd name="connsiteY31" fmla="*/ 119743 h 875648"/>
                <a:gd name="connsiteX32" fmla="*/ 816428 w 816428"/>
                <a:gd name="connsiteY32" fmla="*/ 21772 h 87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16428" h="875648">
                  <a:moveTo>
                    <a:pt x="816428" y="21772"/>
                  </a:moveTo>
                  <a:cubicBezTo>
                    <a:pt x="801028" y="16638"/>
                    <a:pt x="753897" y="0"/>
                    <a:pt x="740228" y="0"/>
                  </a:cubicBezTo>
                  <a:cubicBezTo>
                    <a:pt x="660317" y="0"/>
                    <a:pt x="580571" y="7257"/>
                    <a:pt x="500743" y="10886"/>
                  </a:cubicBezTo>
                  <a:cubicBezTo>
                    <a:pt x="480494" y="31134"/>
                    <a:pt x="473775" y="40698"/>
                    <a:pt x="446314" y="54429"/>
                  </a:cubicBezTo>
                  <a:cubicBezTo>
                    <a:pt x="398929" y="78122"/>
                    <a:pt x="422977" y="49326"/>
                    <a:pt x="370114" y="87086"/>
                  </a:cubicBezTo>
                  <a:cubicBezTo>
                    <a:pt x="357587" y="96034"/>
                    <a:pt x="349284" y="109888"/>
                    <a:pt x="337457" y="119743"/>
                  </a:cubicBezTo>
                  <a:cubicBezTo>
                    <a:pt x="327406" y="128118"/>
                    <a:pt x="315686" y="134257"/>
                    <a:pt x="304800" y="141514"/>
                  </a:cubicBezTo>
                  <a:cubicBezTo>
                    <a:pt x="293914" y="156028"/>
                    <a:pt x="282688" y="170294"/>
                    <a:pt x="272143" y="185057"/>
                  </a:cubicBezTo>
                  <a:cubicBezTo>
                    <a:pt x="264539" y="195703"/>
                    <a:pt x="258885" y="207781"/>
                    <a:pt x="250371" y="217714"/>
                  </a:cubicBezTo>
                  <a:cubicBezTo>
                    <a:pt x="237013" y="233299"/>
                    <a:pt x="226301" y="254766"/>
                    <a:pt x="206828" y="261257"/>
                  </a:cubicBezTo>
                  <a:lnTo>
                    <a:pt x="174171" y="272143"/>
                  </a:lnTo>
                  <a:cubicBezTo>
                    <a:pt x="166914" y="286657"/>
                    <a:pt x="160451" y="301597"/>
                    <a:pt x="152400" y="315686"/>
                  </a:cubicBezTo>
                  <a:cubicBezTo>
                    <a:pt x="145909" y="327045"/>
                    <a:pt x="133801" y="335651"/>
                    <a:pt x="130628" y="348343"/>
                  </a:cubicBezTo>
                  <a:cubicBezTo>
                    <a:pt x="118554" y="396640"/>
                    <a:pt x="130106" y="436473"/>
                    <a:pt x="108857" y="478972"/>
                  </a:cubicBezTo>
                  <a:cubicBezTo>
                    <a:pt x="103006" y="490674"/>
                    <a:pt x="94343" y="500743"/>
                    <a:pt x="87086" y="511629"/>
                  </a:cubicBezTo>
                  <a:cubicBezTo>
                    <a:pt x="81980" y="578007"/>
                    <a:pt x="89546" y="629258"/>
                    <a:pt x="65314" y="685800"/>
                  </a:cubicBezTo>
                  <a:cubicBezTo>
                    <a:pt x="58922" y="700715"/>
                    <a:pt x="49935" y="714428"/>
                    <a:pt x="43543" y="729343"/>
                  </a:cubicBezTo>
                  <a:cubicBezTo>
                    <a:pt x="39023" y="739890"/>
                    <a:pt x="35809" y="750967"/>
                    <a:pt x="32657" y="762000"/>
                  </a:cubicBezTo>
                  <a:cubicBezTo>
                    <a:pt x="28547" y="776385"/>
                    <a:pt x="27664" y="791792"/>
                    <a:pt x="21771" y="805543"/>
                  </a:cubicBezTo>
                  <a:cubicBezTo>
                    <a:pt x="16617" y="817568"/>
                    <a:pt x="7257" y="827314"/>
                    <a:pt x="0" y="838200"/>
                  </a:cubicBezTo>
                  <a:cubicBezTo>
                    <a:pt x="37446" y="875648"/>
                    <a:pt x="17779" y="867592"/>
                    <a:pt x="97971" y="849086"/>
                  </a:cubicBezTo>
                  <a:cubicBezTo>
                    <a:pt x="128471" y="842047"/>
                    <a:pt x="172970" y="820191"/>
                    <a:pt x="206828" y="816429"/>
                  </a:cubicBezTo>
                  <a:cubicBezTo>
                    <a:pt x="257446" y="810805"/>
                    <a:pt x="308428" y="809172"/>
                    <a:pt x="359228" y="805543"/>
                  </a:cubicBezTo>
                  <a:cubicBezTo>
                    <a:pt x="364949" y="804399"/>
                    <a:pt x="446955" y="788894"/>
                    <a:pt x="457200" y="783772"/>
                  </a:cubicBezTo>
                  <a:cubicBezTo>
                    <a:pt x="480604" y="772070"/>
                    <a:pt x="504012" y="758731"/>
                    <a:pt x="522514" y="740229"/>
                  </a:cubicBezTo>
                  <a:cubicBezTo>
                    <a:pt x="529771" y="732972"/>
                    <a:pt x="534250" y="720607"/>
                    <a:pt x="544286" y="718457"/>
                  </a:cubicBezTo>
                  <a:cubicBezTo>
                    <a:pt x="587010" y="709302"/>
                    <a:pt x="631371" y="711200"/>
                    <a:pt x="674914" y="707572"/>
                  </a:cubicBezTo>
                  <a:cubicBezTo>
                    <a:pt x="682171" y="700315"/>
                    <a:pt x="691406" y="694601"/>
                    <a:pt x="696686" y="685800"/>
                  </a:cubicBezTo>
                  <a:cubicBezTo>
                    <a:pt x="702589" y="675961"/>
                    <a:pt x="706983" y="664602"/>
                    <a:pt x="707571" y="653143"/>
                  </a:cubicBezTo>
                  <a:cubicBezTo>
                    <a:pt x="714264" y="522635"/>
                    <a:pt x="712385" y="391795"/>
                    <a:pt x="718457" y="261257"/>
                  </a:cubicBezTo>
                  <a:cubicBezTo>
                    <a:pt x="719649" y="235627"/>
                    <a:pt x="720132" y="209005"/>
                    <a:pt x="729343" y="185057"/>
                  </a:cubicBezTo>
                  <a:cubicBezTo>
                    <a:pt x="738736" y="160635"/>
                    <a:pt x="772886" y="145909"/>
                    <a:pt x="772886" y="119743"/>
                  </a:cubicBezTo>
                  <a:lnTo>
                    <a:pt x="816428" y="21772"/>
                  </a:ln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  <p:sp>
          <p:nvSpPr>
            <p:cNvPr id="10" name="Kombinationstegning 9"/>
            <p:cNvSpPr/>
            <p:nvPr/>
          </p:nvSpPr>
          <p:spPr>
            <a:xfrm>
              <a:off x="5291439" y="4452521"/>
              <a:ext cx="696869" cy="743509"/>
            </a:xfrm>
            <a:custGeom>
              <a:avLst/>
              <a:gdLst>
                <a:gd name="connsiteX0" fmla="*/ 694947 w 696761"/>
                <a:gd name="connsiteY0" fmla="*/ 54622 h 744391"/>
                <a:gd name="connsiteX1" fmla="*/ 662290 w 696761"/>
                <a:gd name="connsiteY1" fmla="*/ 32850 h 744391"/>
                <a:gd name="connsiteX2" fmla="*/ 466347 w 696761"/>
                <a:gd name="connsiteY2" fmla="*/ 193 h 744391"/>
                <a:gd name="connsiteX3" fmla="*/ 379261 w 696761"/>
                <a:gd name="connsiteY3" fmla="*/ 11079 h 744391"/>
                <a:gd name="connsiteX4" fmla="*/ 270404 w 696761"/>
                <a:gd name="connsiteY4" fmla="*/ 21965 h 744391"/>
                <a:gd name="connsiteX5" fmla="*/ 194204 w 696761"/>
                <a:gd name="connsiteY5" fmla="*/ 87279 h 744391"/>
                <a:gd name="connsiteX6" fmla="*/ 139775 w 696761"/>
                <a:gd name="connsiteY6" fmla="*/ 163479 h 744391"/>
                <a:gd name="connsiteX7" fmla="*/ 107118 w 696761"/>
                <a:gd name="connsiteY7" fmla="*/ 207022 h 744391"/>
                <a:gd name="connsiteX8" fmla="*/ 63575 w 696761"/>
                <a:gd name="connsiteY8" fmla="*/ 272336 h 744391"/>
                <a:gd name="connsiteX9" fmla="*/ 30918 w 696761"/>
                <a:gd name="connsiteY9" fmla="*/ 326765 h 744391"/>
                <a:gd name="connsiteX10" fmla="*/ 20033 w 696761"/>
                <a:gd name="connsiteY10" fmla="*/ 359422 h 744391"/>
                <a:gd name="connsiteX11" fmla="*/ 30918 w 696761"/>
                <a:gd name="connsiteY11" fmla="*/ 490050 h 744391"/>
                <a:gd name="connsiteX12" fmla="*/ 30918 w 696761"/>
                <a:gd name="connsiteY12" fmla="*/ 675107 h 744391"/>
                <a:gd name="connsiteX13" fmla="*/ 161547 w 696761"/>
                <a:gd name="connsiteY13" fmla="*/ 664222 h 744391"/>
                <a:gd name="connsiteX14" fmla="*/ 488118 w 696761"/>
                <a:gd name="connsiteY14" fmla="*/ 642450 h 744391"/>
                <a:gd name="connsiteX15" fmla="*/ 520775 w 696761"/>
                <a:gd name="connsiteY15" fmla="*/ 555365 h 744391"/>
                <a:gd name="connsiteX16" fmla="*/ 542547 w 696761"/>
                <a:gd name="connsiteY16" fmla="*/ 370307 h 744391"/>
                <a:gd name="connsiteX17" fmla="*/ 575204 w 696761"/>
                <a:gd name="connsiteY17" fmla="*/ 326765 h 744391"/>
                <a:gd name="connsiteX18" fmla="*/ 586090 w 696761"/>
                <a:gd name="connsiteY18" fmla="*/ 294107 h 744391"/>
                <a:gd name="connsiteX19" fmla="*/ 607861 w 696761"/>
                <a:gd name="connsiteY19" fmla="*/ 261450 h 744391"/>
                <a:gd name="connsiteX20" fmla="*/ 629633 w 696761"/>
                <a:gd name="connsiteY20" fmla="*/ 196136 h 744391"/>
                <a:gd name="connsiteX21" fmla="*/ 640518 w 696761"/>
                <a:gd name="connsiteY21" fmla="*/ 130822 h 744391"/>
                <a:gd name="connsiteX22" fmla="*/ 651404 w 696761"/>
                <a:gd name="connsiteY22" fmla="*/ 98165 h 744391"/>
                <a:gd name="connsiteX23" fmla="*/ 694947 w 696761"/>
                <a:gd name="connsiteY23" fmla="*/ 54622 h 7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96761" h="744391">
                  <a:moveTo>
                    <a:pt x="694947" y="54622"/>
                  </a:moveTo>
                  <a:cubicBezTo>
                    <a:pt x="696761" y="43736"/>
                    <a:pt x="674245" y="38164"/>
                    <a:pt x="662290" y="32850"/>
                  </a:cubicBezTo>
                  <a:cubicBezTo>
                    <a:pt x="588378" y="0"/>
                    <a:pt x="557293" y="7772"/>
                    <a:pt x="466347" y="193"/>
                  </a:cubicBezTo>
                  <a:lnTo>
                    <a:pt x="379261" y="11079"/>
                  </a:lnTo>
                  <a:cubicBezTo>
                    <a:pt x="343017" y="15106"/>
                    <a:pt x="305468" y="11947"/>
                    <a:pt x="270404" y="21965"/>
                  </a:cubicBezTo>
                  <a:cubicBezTo>
                    <a:pt x="254126" y="26616"/>
                    <a:pt x="206105" y="73394"/>
                    <a:pt x="194204" y="87279"/>
                  </a:cubicBezTo>
                  <a:cubicBezTo>
                    <a:pt x="163718" y="122846"/>
                    <a:pt x="164385" y="129025"/>
                    <a:pt x="139775" y="163479"/>
                  </a:cubicBezTo>
                  <a:cubicBezTo>
                    <a:pt x="129230" y="178242"/>
                    <a:pt x="117522" y="192159"/>
                    <a:pt x="107118" y="207022"/>
                  </a:cubicBezTo>
                  <a:cubicBezTo>
                    <a:pt x="92113" y="228458"/>
                    <a:pt x="63575" y="272336"/>
                    <a:pt x="63575" y="272336"/>
                  </a:cubicBezTo>
                  <a:cubicBezTo>
                    <a:pt x="32740" y="364846"/>
                    <a:pt x="75745" y="252052"/>
                    <a:pt x="30918" y="326765"/>
                  </a:cubicBezTo>
                  <a:cubicBezTo>
                    <a:pt x="25015" y="336604"/>
                    <a:pt x="23661" y="348536"/>
                    <a:pt x="20033" y="359422"/>
                  </a:cubicBezTo>
                  <a:cubicBezTo>
                    <a:pt x="23661" y="402965"/>
                    <a:pt x="30918" y="446356"/>
                    <a:pt x="30918" y="490050"/>
                  </a:cubicBezTo>
                  <a:cubicBezTo>
                    <a:pt x="30918" y="744391"/>
                    <a:pt x="0" y="396824"/>
                    <a:pt x="30918" y="675107"/>
                  </a:cubicBezTo>
                  <a:cubicBezTo>
                    <a:pt x="74461" y="671479"/>
                    <a:pt x="117924" y="666715"/>
                    <a:pt x="161547" y="664222"/>
                  </a:cubicBezTo>
                  <a:cubicBezTo>
                    <a:pt x="481542" y="645937"/>
                    <a:pt x="315710" y="667080"/>
                    <a:pt x="488118" y="642450"/>
                  </a:cubicBezTo>
                  <a:cubicBezTo>
                    <a:pt x="523827" y="606742"/>
                    <a:pt x="511794" y="627211"/>
                    <a:pt x="520775" y="555365"/>
                  </a:cubicBezTo>
                  <a:cubicBezTo>
                    <a:pt x="520875" y="554563"/>
                    <a:pt x="535889" y="388617"/>
                    <a:pt x="542547" y="370307"/>
                  </a:cubicBezTo>
                  <a:cubicBezTo>
                    <a:pt x="548747" y="353257"/>
                    <a:pt x="564318" y="341279"/>
                    <a:pt x="575204" y="326765"/>
                  </a:cubicBezTo>
                  <a:cubicBezTo>
                    <a:pt x="578833" y="315879"/>
                    <a:pt x="580958" y="304370"/>
                    <a:pt x="586090" y="294107"/>
                  </a:cubicBezTo>
                  <a:cubicBezTo>
                    <a:pt x="591941" y="282405"/>
                    <a:pt x="602548" y="273405"/>
                    <a:pt x="607861" y="261450"/>
                  </a:cubicBezTo>
                  <a:cubicBezTo>
                    <a:pt x="617182" y="240479"/>
                    <a:pt x="629633" y="196136"/>
                    <a:pt x="629633" y="196136"/>
                  </a:cubicBezTo>
                  <a:cubicBezTo>
                    <a:pt x="633261" y="174365"/>
                    <a:pt x="635730" y="152368"/>
                    <a:pt x="640518" y="130822"/>
                  </a:cubicBezTo>
                  <a:cubicBezTo>
                    <a:pt x="643007" y="119621"/>
                    <a:pt x="650137" y="109569"/>
                    <a:pt x="651404" y="98165"/>
                  </a:cubicBezTo>
                  <a:cubicBezTo>
                    <a:pt x="653808" y="76527"/>
                    <a:pt x="693133" y="65508"/>
                    <a:pt x="694947" y="54622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/>
            </a:p>
          </p:txBody>
        </p:sp>
      </p:grpSp>
      <p:pic>
        <p:nvPicPr>
          <p:cNvPr id="2054" name="Picture 6" descr="C:\Documents and Settings\rh20069\Dokumenter\forskning\Foredrag\DCS ekko I og II nye slides\PAH s prime.bmp"/>
          <p:cNvPicPr>
            <a:picLocks noChangeAspect="1" noChangeArrowheads="1"/>
          </p:cNvPicPr>
          <p:nvPr/>
        </p:nvPicPr>
        <p:blipFill>
          <a:blip r:embed="rId4" cstate="print"/>
          <a:srcRect l="23689" b="21735"/>
          <a:stretch>
            <a:fillRect/>
          </a:stretch>
        </p:blipFill>
        <p:spPr bwMode="auto">
          <a:xfrm>
            <a:off x="685800" y="3505200"/>
            <a:ext cx="3097213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29BD354-F202-4434-A4D6-850CEDFC1333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3"/>
          <p:cNvSpPr>
            <a:spLocks noGrp="1"/>
          </p:cNvSpPr>
          <p:nvPr>
            <p:ph type="title" idx="4294967295"/>
          </p:nvPr>
        </p:nvSpPr>
        <p:spPr>
          <a:xfrm>
            <a:off x="684213" y="2492375"/>
            <a:ext cx="7772400" cy="1362075"/>
          </a:xfrm>
        </p:spPr>
        <p:txBody>
          <a:bodyPr anchor="t"/>
          <a:lstStyle/>
          <a:p>
            <a:pPr eaLnBrk="1" hangingPunct="1"/>
            <a:r>
              <a:rPr lang="da-DK" sz="4400" b="1" smtClean="0"/>
              <a:t>UDVALGTE PATOLOGISKE TILSTANDE MED RV INVOLVERING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A7375B-FD0B-457D-9538-88B229247525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3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Akut lunge-emboli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022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Arial Unicode MS" pitchFamily="34" charset="-128"/>
              </a:rPr>
              <a:t>Ekkokardiografi udføres tidligt/akut ved mistanke, men er ikke diagnostisk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Arial Unicode MS" pitchFamily="34" charset="-128"/>
              </a:rPr>
              <a:t>Ekko supplerer kliniske fund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Arial Unicode MS" pitchFamily="34" charset="-128"/>
              </a:rPr>
              <a:t>Vigtige ekko-fund:</a:t>
            </a:r>
          </a:p>
          <a:p>
            <a:pPr lvl="1" eaLnBrk="1" hangingPunct="1">
              <a:lnSpc>
                <a:spcPct val="80000"/>
              </a:lnSpc>
            </a:pPr>
            <a:r>
              <a:rPr lang="da-DK" smtClean="0">
                <a:latin typeface="Arial Unicode MS" pitchFamily="34" charset="-128"/>
              </a:rPr>
              <a:t>TR gradient kun let forhøjet (aldrig &gt; 40-50 mmHg hos pt uden tidl. LE)</a:t>
            </a:r>
          </a:p>
          <a:p>
            <a:pPr lvl="2" eaLnBrk="1" hangingPunct="1">
              <a:lnSpc>
                <a:spcPct val="80000"/>
              </a:lnSpc>
            </a:pPr>
            <a:r>
              <a:rPr lang="da-DK" sz="2000" smtClean="0">
                <a:latin typeface="Arial Unicode MS" pitchFamily="34" charset="-128"/>
              </a:rPr>
              <a:t>Mål PA accelerationstid, der har højere sensivitet</a:t>
            </a:r>
          </a:p>
          <a:p>
            <a:pPr lvl="1" eaLnBrk="1" hangingPunct="1">
              <a:lnSpc>
                <a:spcPct val="80000"/>
              </a:lnSpc>
            </a:pPr>
            <a:r>
              <a:rPr lang="da-DK" smtClean="0">
                <a:latin typeface="Arial Unicode MS" pitchFamily="34" charset="-128"/>
              </a:rPr>
              <a:t>RV dilateret (RV &gt; LV)</a:t>
            </a:r>
          </a:p>
          <a:p>
            <a:pPr lvl="1" eaLnBrk="1" hangingPunct="1">
              <a:lnSpc>
                <a:spcPct val="80000"/>
              </a:lnSpc>
            </a:pPr>
            <a:r>
              <a:rPr lang="da-DK" smtClean="0">
                <a:latin typeface="Arial Unicode MS" pitchFamily="34" charset="-128"/>
              </a:rPr>
              <a:t>RV dysfunktion, ofte midtventrikulært</a:t>
            </a:r>
          </a:p>
          <a:p>
            <a:pPr lvl="1" eaLnBrk="1" hangingPunct="1">
              <a:lnSpc>
                <a:spcPct val="80000"/>
              </a:lnSpc>
            </a:pPr>
            <a:r>
              <a:rPr lang="da-DK" smtClean="0">
                <a:latin typeface="Arial Unicode MS" pitchFamily="34" charset="-128"/>
              </a:rPr>
              <a:t>Septum påvirket med ’D-form’</a:t>
            </a:r>
          </a:p>
          <a:p>
            <a:pPr eaLnBrk="1" hangingPunct="1">
              <a:lnSpc>
                <a:spcPct val="80000"/>
              </a:lnSpc>
            </a:pPr>
            <a:r>
              <a:rPr lang="da-DK" sz="2000" smtClean="0">
                <a:latin typeface="Arial Unicode MS" pitchFamily="34" charset="-128"/>
              </a:rPr>
              <a:t>Ekkokardiografi afgiver trombolyse-indikation ved disse fund og LE (OBS kontraindikationer) </a:t>
            </a:r>
            <a:br>
              <a:rPr lang="da-DK" sz="2000" smtClean="0">
                <a:latin typeface="Arial Unicode MS" pitchFamily="34" charset="-128"/>
              </a:rPr>
            </a:br>
            <a:r>
              <a:rPr lang="da-DK" sz="2000" smtClean="0">
                <a:latin typeface="Arial Unicode MS" pitchFamily="34" charset="-128"/>
              </a:rPr>
              <a:t>Konferér evt. med center</a:t>
            </a:r>
          </a:p>
          <a:p>
            <a:pPr lvl="1" eaLnBrk="1" hangingPunct="1">
              <a:lnSpc>
                <a:spcPct val="80000"/>
              </a:lnSpc>
            </a:pPr>
            <a:endParaRPr lang="da-DK" smtClean="0">
              <a:latin typeface="Arial Unicode MS" pitchFamily="34" charset="-128"/>
            </a:endParaRPr>
          </a:p>
        </p:txBody>
      </p:sp>
      <p:pic>
        <p:nvPicPr>
          <p:cNvPr id="6" name="Picture 8" descr="C:\DCS Ekko II powerpoint\Pulm tryk\Lorensen still af bifurcat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752600"/>
            <a:ext cx="2925763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Lorensen 4X før 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200"/>
            <a:ext cx="2349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Lorensen TAPSE før 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1238" y="5005388"/>
            <a:ext cx="2349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500313" y="541178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</a:rPr>
              <a:t>TAPSE = 12 mm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502025" y="5805488"/>
            <a:ext cx="71438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a-DK"/>
          </a:p>
        </p:txBody>
      </p:sp>
      <p:pic>
        <p:nvPicPr>
          <p:cNvPr id="11" name="Picture 4" descr="Lorensen TR max før 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029200"/>
            <a:ext cx="2349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800600" y="54102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b="1">
                <a:solidFill>
                  <a:schemeClr val="bg1"/>
                </a:solidFill>
              </a:rPr>
              <a:t>TR max 33 mmHg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5715000" y="5791200"/>
            <a:ext cx="0" cy="5032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a-DK"/>
          </a:p>
        </p:txBody>
      </p:sp>
      <p:pic>
        <p:nvPicPr>
          <p:cNvPr id="14" name="SAX før tromb real time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029200"/>
            <a:ext cx="23495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6EF4B9-D0DF-49D3-9924-3EF074111C52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4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9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9" grpId="1"/>
      <p:bldP spid="10" grpId="0" animBg="1"/>
      <p:bldP spid="10" grpId="1" animBg="1"/>
      <p:bldP spid="12" grpId="0"/>
      <p:bldP spid="12" grpId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4356">
            <a:off x="6400800" y="1676400"/>
            <a:ext cx="20351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el 3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Vurdering af højre ventrikel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168032">
            <a:off x="5410200" y="1905000"/>
            <a:ext cx="20161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ladsholder til indhold 4"/>
          <p:cNvSpPr>
            <a:spLocks noGrp="1"/>
          </p:cNvSpPr>
          <p:nvPr>
            <p:ph idx="4294967295"/>
          </p:nvPr>
        </p:nvSpPr>
        <p:spPr>
          <a:xfrm>
            <a:off x="685800" y="1493838"/>
            <a:ext cx="7947025" cy="5364162"/>
          </a:xfrm>
        </p:spPr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Minimum standard for RV vurdering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størrelse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tryk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funktion</a:t>
            </a: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Yderligere fund</a:t>
            </a:r>
          </a:p>
          <a:p>
            <a:pPr lvl="2" eaLnBrk="1" hangingPunct="1"/>
            <a:r>
              <a:rPr lang="da-DK" sz="2000" smtClean="0">
                <a:latin typeface="Arial Unicode MS" pitchFamily="34" charset="-128"/>
              </a:rPr>
              <a:t>RV out-flow tract</a:t>
            </a:r>
          </a:p>
          <a:p>
            <a:pPr lvl="2" eaLnBrk="1" hangingPunct="1"/>
            <a:r>
              <a:rPr lang="da-DK" sz="2000" smtClean="0">
                <a:latin typeface="Arial Unicode MS" pitchFamily="34" charset="-128"/>
              </a:rPr>
              <a:t>2D ekko: ’D-form’</a:t>
            </a:r>
          </a:p>
          <a:p>
            <a:pPr lvl="2" eaLnBrk="1" hangingPunct="1"/>
            <a:r>
              <a:rPr lang="da-DK" sz="2000" smtClean="0">
                <a:latin typeface="Arial Unicode MS" pitchFamily="34" charset="-128"/>
              </a:rPr>
              <a:t>Pulmonal flow</a:t>
            </a: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Patologiske tilstande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Lungeemboli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infarkt</a:t>
            </a:r>
          </a:p>
          <a:p>
            <a:pPr lvl="1" eaLnBrk="1" hangingPunct="1"/>
            <a:endParaRPr lang="da-DK" smtClean="0">
              <a:latin typeface="Arial Unicode MS" pitchFamily="34" charset="-128"/>
            </a:endParaRPr>
          </a:p>
        </p:txBody>
      </p:sp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E82791-ED11-40AC-9B20-6FFCEE10D38F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RV infarkt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Inferiort STEMI, ofte med prox. RCA occlusion</a:t>
            </a: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Shock, bradycardi / AV-blok. Sjældent Lungeødem</a:t>
            </a: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Ekko:</a:t>
            </a:r>
          </a:p>
          <a:p>
            <a:pPr eaLnBrk="1" hangingPunct="1"/>
            <a:endParaRPr lang="da-DK" sz="2000" smtClean="0">
              <a:latin typeface="Arial Unicode MS" pitchFamily="34" charset="-128"/>
            </a:endParaRPr>
          </a:p>
          <a:p>
            <a:pPr eaLnBrk="1" hangingPunct="1"/>
            <a:endParaRPr lang="da-DK" sz="2000" smtClean="0">
              <a:latin typeface="Arial Unicode MS" pitchFamily="34" charset="-128"/>
            </a:endParaRPr>
          </a:p>
          <a:p>
            <a:pPr eaLnBrk="1" hangingPunct="1"/>
            <a:endParaRPr lang="da-DK" sz="2000" smtClean="0">
              <a:latin typeface="Arial Unicode MS" pitchFamily="34" charset="-128"/>
            </a:endParaRP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Behandling: </a:t>
            </a:r>
            <a:br>
              <a:rPr lang="da-DK" sz="2000" smtClean="0">
                <a:latin typeface="Arial Unicode MS" pitchFamily="34" charset="-128"/>
              </a:rPr>
            </a:br>
            <a:r>
              <a:rPr lang="da-DK" sz="2000" smtClean="0">
                <a:latin typeface="Arial Unicode MS" pitchFamily="34" charset="-128"/>
              </a:rPr>
              <a:t>volumen og evt. Dopamin og transvenøs pacing.</a:t>
            </a:r>
            <a:br>
              <a:rPr lang="da-DK" sz="2000" smtClean="0">
                <a:latin typeface="Arial Unicode MS" pitchFamily="34" charset="-128"/>
              </a:rPr>
            </a:br>
            <a:r>
              <a:rPr lang="da-DK" sz="2000" smtClean="0">
                <a:latin typeface="Arial Unicode MS" pitchFamily="34" charset="-128"/>
              </a:rPr>
              <a:t>Kontakt til center mhp. på revaskularisering</a:t>
            </a:r>
          </a:p>
        </p:txBody>
      </p:sp>
      <p:pic>
        <p:nvPicPr>
          <p:cNvPr id="5" name="rv infarkt a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349500"/>
            <a:ext cx="379253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D4F6B5-D5B8-43E5-8646-6E3102467768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Opsummering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I standard RV vurdering indgår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størrelse i ap. 4 kammer(&lt; 32 mm)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systolisk tryk (TR gradient &lt; 35 mmHg)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systolisk funktion (TAPSE &gt; 18 mm)</a:t>
            </a:r>
          </a:p>
          <a:p>
            <a:pPr eaLnBrk="1" hangingPunct="1"/>
            <a:endParaRPr lang="da-DK" sz="2000" smtClean="0">
              <a:latin typeface="Arial Unicode MS" pitchFamily="34" charset="-128"/>
            </a:endParaRPr>
          </a:p>
          <a:p>
            <a:pPr eaLnBrk="1" hangingPunct="1"/>
            <a:r>
              <a:rPr lang="da-DK" sz="2000" smtClean="0">
                <a:latin typeface="Arial Unicode MS" pitchFamily="34" charset="-128"/>
              </a:rPr>
              <a:t>Kan suppleres med 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form og septum bevægelse</a:t>
            </a:r>
          </a:p>
          <a:p>
            <a:pPr lvl="1" eaLnBrk="1" hangingPunct="1"/>
            <a:r>
              <a:rPr lang="da-DK" smtClean="0">
                <a:latin typeface="Arial Unicode MS" pitchFamily="34" charset="-128"/>
              </a:rPr>
              <a:t>RV outflow beskrivelse og PA</a:t>
            </a:r>
            <a:r>
              <a:rPr lang="da-DK" sz="3200" smtClean="0"/>
              <a:t> </a:t>
            </a:r>
            <a:r>
              <a:rPr lang="da-DK" smtClean="0">
                <a:latin typeface="Arial Unicode MS" pitchFamily="34" charset="-128"/>
              </a:rPr>
              <a:t>accelerationstid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E62D4B2-05B1-44CF-9996-B165FD65267D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3"/>
          <p:cNvSpPr>
            <a:spLocks noGrp="1"/>
          </p:cNvSpPr>
          <p:nvPr>
            <p:ph type="title" idx="4294967295"/>
          </p:nvPr>
        </p:nvSpPr>
        <p:spPr>
          <a:xfrm>
            <a:off x="755650" y="2636838"/>
            <a:ext cx="7772400" cy="1362075"/>
          </a:xfrm>
        </p:spPr>
        <p:txBody>
          <a:bodyPr anchor="t"/>
          <a:lstStyle/>
          <a:p>
            <a:pPr eaLnBrk="1" hangingPunct="1"/>
            <a:r>
              <a:rPr lang="da-DK" sz="4800" b="1" smtClean="0"/>
              <a:t>HØJRE VENTRIKELS STØRRELSE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21B7F8-9FCE-41C1-8FD9-FE733CE635CC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Højre ventrikels størrelse</a:t>
            </a:r>
          </a:p>
        </p:txBody>
      </p:sp>
      <p:sp>
        <p:nvSpPr>
          <p:cNvPr id="18434" name="Pladsholder til indhold 7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Den simple approach:</a:t>
            </a:r>
          </a:p>
          <a:p>
            <a:pPr lvl="1" algn="ctr" eaLnBrk="1" hangingPunct="1">
              <a:buFont typeface="Arial" charset="0"/>
              <a:buNone/>
            </a:pPr>
            <a:r>
              <a:rPr lang="da-DK" b="1" smtClean="0">
                <a:latin typeface="Arial Unicode MS" pitchFamily="34" charset="-128"/>
              </a:rPr>
              <a:t>RV &gt; LV</a:t>
            </a:r>
            <a:r>
              <a:rPr lang="da-DK" smtClean="0">
                <a:latin typeface="Arial Unicode MS" pitchFamily="34" charset="-128"/>
              </a:rPr>
              <a:t> i ap. 4-kammer ≈</a:t>
            </a:r>
            <a:r>
              <a:rPr lang="da-DK" smtClean="0"/>
              <a:t> </a:t>
            </a:r>
          </a:p>
          <a:p>
            <a:pPr lvl="1" algn="ctr" eaLnBrk="1" hangingPunct="1">
              <a:buFont typeface="Arial" charset="0"/>
              <a:buNone/>
            </a:pPr>
            <a:r>
              <a:rPr lang="da-DK" smtClean="0"/>
              <a:t>Abnormt forstørret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4176713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boks 13"/>
          <p:cNvSpPr txBox="1">
            <a:spLocks noChangeArrowheads="1"/>
          </p:cNvSpPr>
          <p:nvPr/>
        </p:nvSpPr>
        <p:spPr bwMode="auto">
          <a:xfrm>
            <a:off x="3733800" y="4343400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RV</a:t>
            </a:r>
          </a:p>
        </p:txBody>
      </p:sp>
      <p:sp>
        <p:nvSpPr>
          <p:cNvPr id="15" name="Tekstboks 14"/>
          <p:cNvSpPr txBox="1">
            <a:spLocks noChangeArrowheads="1"/>
          </p:cNvSpPr>
          <p:nvPr/>
        </p:nvSpPr>
        <p:spPr bwMode="auto">
          <a:xfrm>
            <a:off x="4724400" y="42672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LV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F0C9B4F-8CC4-4C50-A7F3-2FE6EE8EE316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pPr eaLnBrk="1" hangingPunct="1"/>
            <a:r>
              <a:rPr lang="da-DK" smtClean="0"/>
              <a:t>Højre ventrikels størrelse</a:t>
            </a:r>
          </a:p>
        </p:txBody>
      </p:sp>
      <p:sp>
        <p:nvSpPr>
          <p:cNvPr id="20482" name="Pladsholder til indhol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a-DK" sz="2000" smtClean="0">
                <a:latin typeface="Arial Unicode MS" pitchFamily="34" charset="-128"/>
              </a:rPr>
              <a:t>Mindre simpelt – men kvantitativt:</a:t>
            </a:r>
          </a:p>
          <a:p>
            <a:pPr lvl="1" eaLnBrk="1" hangingPunct="1"/>
            <a:endParaRPr lang="da-DK" smtClean="0">
              <a:latin typeface="Arial Unicode MS" pitchFamily="34" charset="-128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1432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Lige forbindelse 6"/>
          <p:cNvCxnSpPr/>
          <p:nvPr/>
        </p:nvCxnSpPr>
        <p:spPr>
          <a:xfrm>
            <a:off x="3962400" y="3124200"/>
            <a:ext cx="357188" cy="0"/>
          </a:xfrm>
          <a:prstGeom prst="line">
            <a:avLst/>
          </a:prstGeom>
          <a:ln w="317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 b="24815"/>
          <a:stretch>
            <a:fillRect/>
          </a:stretch>
        </p:blipFill>
        <p:spPr bwMode="auto">
          <a:xfrm>
            <a:off x="381000" y="4876800"/>
            <a:ext cx="83518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CDA057-9DA0-4207-B368-02CBEFAE2D20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3"/>
          <p:cNvSpPr>
            <a:spLocks noGrp="1"/>
          </p:cNvSpPr>
          <p:nvPr>
            <p:ph type="title" idx="4294967295"/>
          </p:nvPr>
        </p:nvSpPr>
        <p:spPr>
          <a:xfrm>
            <a:off x="722313" y="2420938"/>
            <a:ext cx="7772400" cy="1362075"/>
          </a:xfrm>
        </p:spPr>
        <p:txBody>
          <a:bodyPr anchor="t"/>
          <a:lstStyle/>
          <a:p>
            <a:pPr eaLnBrk="1" hangingPunct="1"/>
            <a:r>
              <a:rPr lang="da-DK" sz="4800" b="1" smtClean="0"/>
              <a:t>HØJRE VENTRIKELS TRYK</a:t>
            </a:r>
            <a:br>
              <a:rPr lang="da-DK" sz="4800" b="1" smtClean="0"/>
            </a:br>
            <a:endParaRPr lang="da-DK" sz="4800" b="1" smtClean="0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47CC68-7BBC-4D64-90E5-922A33996BC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>
          <a:xfrm>
            <a:off x="457200" y="614363"/>
            <a:ext cx="8229600" cy="692150"/>
          </a:xfrm>
        </p:spPr>
        <p:txBody>
          <a:bodyPr anchor="t"/>
          <a:lstStyle/>
          <a:p>
            <a:pPr eaLnBrk="1" hangingPunct="1"/>
            <a:r>
              <a:rPr lang="da-DK" smtClean="0"/>
              <a:t>RV systolisk tryk (RVSP)</a:t>
            </a:r>
          </a:p>
        </p:txBody>
      </p:sp>
      <p:sp>
        <p:nvSpPr>
          <p:cNvPr id="22530" name="Pladsholder til indhold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>
              <a:buFont typeface="Arial" charset="0"/>
              <a:buNone/>
            </a:pPr>
            <a:endParaRPr lang="da-DK" smtClean="0"/>
          </a:p>
        </p:txBody>
      </p:sp>
      <p:sp>
        <p:nvSpPr>
          <p:cNvPr id="4" name="Tekstboks 3"/>
          <p:cNvSpPr txBox="1">
            <a:spLocks noChangeArrowheads="1"/>
          </p:cNvSpPr>
          <p:nvPr/>
        </p:nvSpPr>
        <p:spPr bwMode="auto">
          <a:xfrm>
            <a:off x="323850" y="1844675"/>
            <a:ext cx="828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>
                <a:solidFill>
                  <a:schemeClr val="bg2"/>
                </a:solidFill>
                <a:latin typeface="Arial Unicode MS" pitchFamily="34" charset="-128"/>
              </a:rPr>
              <a:t>RVSP = RA tryk + Tricuspidal returgradient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124075" y="2924175"/>
            <a:ext cx="5111750" cy="3016250"/>
            <a:chOff x="768" y="735"/>
            <a:chExt cx="4176" cy="2625"/>
          </a:xfrm>
        </p:grpSpPr>
        <p:pic>
          <p:nvPicPr>
            <p:cNvPr id="22533" name="Picture 3" descr="BR0304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8" y="735"/>
              <a:ext cx="4176" cy="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4032" y="1344"/>
              <a:ext cx="96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a-DK">
                <a:latin typeface="Calibri" pitchFamily="34" charset="0"/>
              </a:endParaRPr>
            </a:p>
          </p:txBody>
        </p:sp>
        <p:sp>
          <p:nvSpPr>
            <p:cNvPr id="22535" name="Text Box 5"/>
            <p:cNvSpPr txBox="1">
              <a:spLocks noChangeArrowheads="1"/>
            </p:cNvSpPr>
            <p:nvPr/>
          </p:nvSpPr>
          <p:spPr bwMode="auto">
            <a:xfrm>
              <a:off x="3926" y="1451"/>
              <a:ext cx="1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a-DK" sz="1400">
                  <a:latin typeface="Arial Black" pitchFamily="34" charset="0"/>
                </a:rPr>
                <a:t>2</a:t>
              </a:r>
            </a:p>
          </p:txBody>
        </p:sp>
      </p:grp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D01C55A-8283-416E-94D9-EF8EF0573F9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2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kstboks 3"/>
          <p:cNvSpPr txBox="1">
            <a:spLocks noChangeArrowheads="1"/>
          </p:cNvSpPr>
          <p:nvPr/>
        </p:nvSpPr>
        <p:spPr bwMode="auto">
          <a:xfrm>
            <a:off x="323850" y="692150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chemeClr val="bg2"/>
                </a:solidFill>
                <a:latin typeface="Arial Unicode MS" pitchFamily="34" charset="-128"/>
              </a:rPr>
              <a:t>RVSP = RA tryk + Tricuspidal returgradient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590800"/>
            <a:ext cx="4259263" cy="1579563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24400"/>
            <a:ext cx="66182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>
            <a:spLocks noChangeArrowheads="1"/>
          </p:cNvSpPr>
          <p:nvPr/>
        </p:nvSpPr>
        <p:spPr bwMode="auto">
          <a:xfrm rot="-1491815">
            <a:off x="5638800" y="28194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’snøft’</a:t>
            </a:r>
          </a:p>
        </p:txBody>
      </p:sp>
      <p:sp>
        <p:nvSpPr>
          <p:cNvPr id="9" name="Nedadgående pil 8"/>
          <p:cNvSpPr>
            <a:spLocks noChangeArrowheads="1"/>
          </p:cNvSpPr>
          <p:nvPr/>
        </p:nvSpPr>
        <p:spPr bwMode="auto">
          <a:xfrm rot="-2283608">
            <a:off x="2743200" y="1600200"/>
            <a:ext cx="792163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kstboks 9"/>
          <p:cNvSpPr txBox="1">
            <a:spLocks noChangeArrowheads="1"/>
          </p:cNvSpPr>
          <p:nvPr/>
        </p:nvSpPr>
        <p:spPr bwMode="auto">
          <a:xfrm rot="-1491815">
            <a:off x="1981200" y="5715000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’snøft’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36138F9-1A72-4D24-80FD-AD72FC6D8BA7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kstboks 3"/>
          <p:cNvSpPr txBox="1">
            <a:spLocks noChangeArrowheads="1"/>
          </p:cNvSpPr>
          <p:nvPr/>
        </p:nvSpPr>
        <p:spPr bwMode="auto">
          <a:xfrm>
            <a:off x="323850" y="692150"/>
            <a:ext cx="828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3200" b="1">
                <a:solidFill>
                  <a:schemeClr val="bg2"/>
                </a:solidFill>
                <a:latin typeface="Arial Unicode MS" pitchFamily="34" charset="-128"/>
              </a:rPr>
              <a:t>RVSP = RA tryk + Tricuspidal returgradient</a:t>
            </a:r>
          </a:p>
        </p:txBody>
      </p:sp>
      <p:sp>
        <p:nvSpPr>
          <p:cNvPr id="9" name="Nedadgående pil 8"/>
          <p:cNvSpPr>
            <a:spLocks noChangeArrowheads="1"/>
          </p:cNvSpPr>
          <p:nvPr/>
        </p:nvSpPr>
        <p:spPr bwMode="auto">
          <a:xfrm rot="2338502">
            <a:off x="4759325" y="1371600"/>
            <a:ext cx="792163" cy="647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133600"/>
            <a:ext cx="41179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ktangel 11"/>
          <p:cNvSpPr>
            <a:spLocks noChangeArrowheads="1"/>
          </p:cNvSpPr>
          <p:nvPr/>
        </p:nvSpPr>
        <p:spPr bwMode="auto">
          <a:xfrm>
            <a:off x="7019925" y="2492375"/>
            <a:ext cx="2411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mmHg = 4*V</a:t>
            </a:r>
            <a:r>
              <a:rPr lang="da-DK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da-DK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Bue 16"/>
          <p:cNvSpPr/>
          <p:nvPr/>
        </p:nvSpPr>
        <p:spPr>
          <a:xfrm>
            <a:off x="4643438" y="2636838"/>
            <a:ext cx="2376487" cy="144462"/>
          </a:xfrm>
          <a:prstGeom prst="arc">
            <a:avLst>
              <a:gd name="adj1" fmla="val 15597146"/>
              <a:gd name="adj2" fmla="val 6103046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18" name="Tekstboks 17"/>
          <p:cNvSpPr txBox="1">
            <a:spLocks noChangeArrowheads="1"/>
          </p:cNvSpPr>
          <p:nvPr/>
        </p:nvSpPr>
        <p:spPr bwMode="auto">
          <a:xfrm rot="-1014361">
            <a:off x="6781800" y="3359150"/>
            <a:ext cx="208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Calibri" pitchFamily="34" charset="0"/>
              </a:rPr>
              <a:t>’Den modificerede Bernoulli ligning’</a:t>
            </a:r>
          </a:p>
        </p:txBody>
      </p:sp>
      <p:cxnSp>
        <p:nvCxnSpPr>
          <p:cNvPr id="20" name="Lige pilforbindelse 19"/>
          <p:cNvCxnSpPr/>
          <p:nvPr/>
        </p:nvCxnSpPr>
        <p:spPr>
          <a:xfrm rot="5400000" flipH="1" flipV="1">
            <a:off x="7343775" y="3176588"/>
            <a:ext cx="576263" cy="71437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boks 27"/>
          <p:cNvSpPr txBox="1">
            <a:spLocks noChangeArrowheads="1"/>
          </p:cNvSpPr>
          <p:nvPr/>
        </p:nvSpPr>
        <p:spPr bwMode="auto">
          <a:xfrm>
            <a:off x="755650" y="5300663"/>
            <a:ext cx="80645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2000" b="1">
                <a:solidFill>
                  <a:schemeClr val="bg2"/>
                </a:solidFill>
                <a:latin typeface="Arial Unicode MS" pitchFamily="34" charset="-128"/>
              </a:rPr>
              <a:t>Normalt ≤ 2,5 m/s (&lt; 35 mmHg inkl. RA tryk)</a:t>
            </a:r>
          </a:p>
          <a:p>
            <a:pPr algn="ctr"/>
            <a:r>
              <a:rPr lang="da-DK" sz="2000">
                <a:solidFill>
                  <a:schemeClr val="bg2"/>
                </a:solidFill>
                <a:latin typeface="Arial Unicode MS" pitchFamily="34" charset="-128"/>
              </a:rPr>
              <a:t>TR gradient &gt; 40 mmHg (3,2 m/s) bør have en forklaring</a:t>
            </a:r>
          </a:p>
          <a:p>
            <a:pPr algn="ctr"/>
            <a:r>
              <a:rPr lang="da-DK" sz="2000" b="1">
                <a:solidFill>
                  <a:schemeClr val="bg2"/>
                </a:solidFill>
                <a:latin typeface="Arial Unicode MS" pitchFamily="34" charset="-128"/>
              </a:rPr>
              <a:t>CAVE: pulmonal stenose!</a:t>
            </a:r>
          </a:p>
          <a:p>
            <a:endParaRPr lang="da-DK" sz="2000">
              <a:solidFill>
                <a:schemeClr val="bg2"/>
              </a:solidFill>
              <a:latin typeface="Arial Unicode MS" pitchFamily="34" charset="-128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2339975" y="5013325"/>
            <a:ext cx="93662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50" dirty="0">
                <a:solidFill>
                  <a:schemeClr val="bg1"/>
                </a:solidFill>
                <a:latin typeface="+mn-lt"/>
              </a:rPr>
              <a:t>JASE 2010 </a:t>
            </a:r>
            <a:r>
              <a:rPr lang="da-DK" sz="1050" baseline="30000" dirty="0">
                <a:solidFill>
                  <a:schemeClr val="bg1"/>
                </a:solidFill>
                <a:latin typeface="+mn-lt"/>
              </a:rPr>
              <a:t>©</a:t>
            </a:r>
            <a:endParaRPr lang="da-DK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6905625" y="6589713"/>
            <a:ext cx="2133600" cy="228600"/>
          </a:xfrm>
          <a:prstGeom prst="rect">
            <a:avLst/>
          </a:prstGeom>
          <a:noFill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76CF48-E781-447B-AFCE-F57EA647E1C4}" type="slidenum">
              <a:rPr lang="en-US" sz="1200">
                <a:solidFill>
                  <a:schemeClr val="bg2">
                    <a:lumMod val="90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bg2">
                  <a:lumMod val="90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76200" y="6589713"/>
            <a:ext cx="2895600" cy="2286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</a:rPr>
              <a:t>Vurdering af højre ventrikel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F3D58"/>
      </a:dk1>
      <a:lt1>
        <a:srgbClr val="FFFFFF"/>
      </a:lt1>
      <a:dk2>
        <a:srgbClr val="273349"/>
      </a:dk2>
      <a:lt2>
        <a:srgbClr val="D8E8FA"/>
      </a:lt2>
      <a:accent1>
        <a:srgbClr val="F7B74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B748"/>
      </a:hlink>
      <a:folHlink>
        <a:srgbClr val="FDF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597</Words>
  <Application>Microsoft Office PowerPoint</Application>
  <PresentationFormat>On-screen Show (4:3)</PresentationFormat>
  <Paragraphs>150</Paragraphs>
  <Slides>21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Vurdering af højre ventrikel</vt:lpstr>
      <vt:lpstr>Vurdering af højre ventrikel</vt:lpstr>
      <vt:lpstr>HØJRE VENTRIKELS STØRRELSE</vt:lpstr>
      <vt:lpstr>Højre ventrikels størrelse</vt:lpstr>
      <vt:lpstr>Højre ventrikels størrelse</vt:lpstr>
      <vt:lpstr>HØJRE VENTRIKELS TRYK </vt:lpstr>
      <vt:lpstr>RV systolisk tryk (RVSP)</vt:lpstr>
      <vt:lpstr>Slide 8</vt:lpstr>
      <vt:lpstr>Slide 9</vt:lpstr>
      <vt:lpstr>HØJRE VENTRIKELS FUNKTION</vt:lpstr>
      <vt:lpstr>Højre ventrikel funktion</vt:lpstr>
      <vt:lpstr>TAPSE</vt:lpstr>
      <vt:lpstr>ANDRE FUND VED RV EKKO</vt:lpstr>
      <vt:lpstr>RV outflow</vt:lpstr>
      <vt:lpstr>’D-form’</vt:lpstr>
      <vt:lpstr>Pulmonal flow</vt:lpstr>
      <vt:lpstr>RV funktionsvurdering</vt:lpstr>
      <vt:lpstr>UDVALGTE PATOLOGISKE TILSTANDE MED RV INVOLVERING</vt:lpstr>
      <vt:lpstr>Akut lunge-emboli</vt:lpstr>
      <vt:lpstr>RV infarkt</vt:lpstr>
      <vt:lpstr>Opsummering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Thue Olsen</dc:creator>
  <cp:lastModifiedBy>Thue</cp:lastModifiedBy>
  <cp:revision>39</cp:revision>
  <dcterms:created xsi:type="dcterms:W3CDTF">2011-08-09T19:30:30Z</dcterms:created>
  <dcterms:modified xsi:type="dcterms:W3CDTF">2012-09-23T13:43:42Z</dcterms:modified>
</cp:coreProperties>
</file>