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314"/>
    <a:srgbClr val="CF752B"/>
    <a:srgbClr val="DD821D"/>
    <a:srgbClr val="FF9900"/>
    <a:srgbClr val="E3DE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10E27E-FC63-4A36-8EDA-B04670A89001}" type="datetimeFigureOut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B58523-7638-4385-AD45-41A1B77A0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9CF2A8-55FC-4E6F-9A1C-8477162A0100}" type="datetimeFigureOut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8BE1F7-72B4-4F0A-AA07-BF944147D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mtClean="0"/>
              <a:t>af </a:t>
            </a:r>
            <a:r>
              <a:rPr lang="en-US" smtClean="0"/>
              <a:t>Jacob Møller og Steen Hvitfeldt Poulsen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8BE1F7-72B4-4F0A-AA07-BF944147DA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47FA-330E-4473-8351-C1F4405A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4999-CE96-4F22-AE5C-CC3D0C21D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FD52-9995-401D-B3A8-547E152E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5620-53D7-41C0-AE7C-E3CD7419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09B2-C6AB-460E-B2A5-506DDB911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C58F-BF35-4E36-9106-288732994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5B38-E070-4D4D-8497-3E3F663AE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FD9A-1672-4998-BF75-4614D58CF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4CE4-B72C-4F39-8F16-72689BA8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AC17-C0B5-4731-9BFF-82B1975D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97C9-969B-4C00-985B-A5F8AEF6E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kkokardiografi.d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411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2" descr="C:\Users\Thue\Desktop\Joomla_sites\ekko_site\jupgrade\templates\darkekko2\images\header-object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77813" y="-3175"/>
            <a:ext cx="140017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 userDrawn="1"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90600" y="82550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+mn-lt"/>
              </a:rPr>
              <a:t>Ekko 2 – kursus i basal ekkokardiografi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300788" y="82550"/>
            <a:ext cx="27384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>
                <a:solidFill>
                  <a:schemeClr val="bg2"/>
                </a:solidFill>
                <a:latin typeface="+mn-lt"/>
              </a:rPr>
              <a:t> Dansk Cardiologisk Selskab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713"/>
            <a:ext cx="2895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589713"/>
            <a:ext cx="2133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237C84-4283-4328-9E4E-70B71A5B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F9B268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9B2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Jacob%20Eifer%20M&#248;ller\Dokumenter\jess1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H&#230;modynamik_jm_shp%20-%20ny%20version\vci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H&#230;modynamik_jm_shp%20-%20ny%20version\const%20VCI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Jacob%20Eifer%20M&#248;ller\Dokumenter\cases%20specialespecifik\XY%20080751\TTE%2001.avi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H&#230;modynamik_jm_shp%20-%20ny%20version\amyloidose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H&#230;modynamik_jm_shp%20-%20ny%20version\amyloidose2.wmv" TargetMode="Externa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H&#230;modynamik_jm_shp%20-%20ny%20version\amyloidose.wmv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H&#230;modynamik_jm_shp%20-%20ny%20version\amyloidoes%203.wmv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hue\Desktop\Reservat\H&#230;modynamik_jm_shp%20-%20ny%20version\amyloidose2.wmv" TargetMode="External"/><Relationship Id="rId1" Type="http://schemas.openxmlformats.org/officeDocument/2006/relationships/video" Target="file:///C:\Users\Thue\Desktop\Reservat\H&#230;modynamik_jm_shp%20-%20ny%20version\amyloidoes%203.wmv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H&#230;modynamik_jm_shp%20-%20ny%20version\amyloidose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mtClean="0"/>
              <a:t>Non-invasiv hæmodynamik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Non-invasiv hæmodynamik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0B1A2C-FC0C-4CF9-B446-A238574104DE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Monotype Sorts"/>
              <a:buNone/>
            </a:pPr>
            <a:r>
              <a:rPr lang="en-GB" smtClean="0">
                <a:solidFill>
                  <a:schemeClr val="accent1"/>
                </a:solidFill>
              </a:rPr>
              <a:t>Fyldningstryk</a:t>
            </a:r>
            <a:r>
              <a:rPr lang="en-GB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24000"/>
            <a:ext cx="7908925" cy="4800600"/>
          </a:xfrm>
        </p:spPr>
        <p:txBody>
          <a:bodyPr/>
          <a:lstStyle/>
          <a:p>
            <a:pPr>
              <a:buClr>
                <a:schemeClr val="bg2"/>
              </a:buClr>
              <a:buFontTx/>
              <a:buChar char="•"/>
            </a:pPr>
            <a:r>
              <a:rPr lang="da-DK" sz="2000" b="1" smtClean="0">
                <a:solidFill>
                  <a:schemeClr val="bg1"/>
                </a:solidFill>
              </a:rPr>
              <a:t>LA trykket kan ikke estimeres direkte</a:t>
            </a:r>
          </a:p>
          <a:p>
            <a:pPr>
              <a:buClr>
                <a:schemeClr val="bg2"/>
              </a:buClr>
              <a:buFontTx/>
              <a:buChar char="•"/>
            </a:pPr>
            <a:r>
              <a:rPr lang="da-DK" sz="2000" b="1" smtClean="0">
                <a:solidFill>
                  <a:schemeClr val="bg1"/>
                </a:solidFill>
              </a:rPr>
              <a:t>PW doppler måler lave hastigheder på veldefineret sted</a:t>
            </a:r>
          </a:p>
        </p:txBody>
      </p:sp>
      <p:pic>
        <p:nvPicPr>
          <p:cNvPr id="53252" name="jess1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3" cstate="print"/>
          <a:srcRect t="9659"/>
          <a:stretch>
            <a:fillRect/>
          </a:stretch>
        </p:blipFill>
        <p:spPr>
          <a:xfrm>
            <a:off x="2209800" y="2819400"/>
            <a:ext cx="4537075" cy="2914650"/>
          </a:xfrm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659313" y="2795588"/>
            <a:ext cx="142875" cy="2663825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4670425" y="4937125"/>
            <a:ext cx="200025" cy="12700"/>
          </a:xfrm>
          <a:custGeom>
            <a:avLst/>
            <a:gdLst>
              <a:gd name="T0" fmla="*/ 0 w 126"/>
              <a:gd name="T1" fmla="*/ 8 h 8"/>
              <a:gd name="T2" fmla="*/ 126 w 126"/>
              <a:gd name="T3" fmla="*/ 0 h 8"/>
              <a:gd name="T4" fmla="*/ 0 60000 65536"/>
              <a:gd name="T5" fmla="*/ 0 60000 65536"/>
              <a:gd name="T6" fmla="*/ 0 w 126"/>
              <a:gd name="T7" fmla="*/ 0 h 8"/>
              <a:gd name="T8" fmla="*/ 126 w 126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" h="8">
                <a:moveTo>
                  <a:pt x="0" y="8"/>
                </a:moveTo>
                <a:lnTo>
                  <a:pt x="126" y="0"/>
                </a:ln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E8DCD6-23A1-4EF0-8397-2C2D5F8D1CF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video>
          </p:childTnLst>
        </p:cTn>
      </p:par>
    </p:tnLst>
    <p:bldLst>
      <p:bldP spid="532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Monotype Sorts"/>
              <a:buNone/>
            </a:pPr>
            <a:r>
              <a:rPr lang="en-GB" smtClean="0">
                <a:solidFill>
                  <a:schemeClr val="accent1"/>
                </a:solidFill>
              </a:rPr>
              <a:t>Fyldningstryk</a:t>
            </a:r>
            <a:r>
              <a:rPr lang="en-GB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676400"/>
            <a:ext cx="7753350" cy="4114800"/>
          </a:xfrm>
        </p:spPr>
        <p:txBody>
          <a:bodyPr/>
          <a:lstStyle/>
          <a:p>
            <a:pPr>
              <a:buClr>
                <a:srgbClr val="E3DED1"/>
              </a:buClr>
              <a:buFontTx/>
              <a:buChar char="•"/>
            </a:pPr>
            <a:r>
              <a:rPr lang="da-DK" sz="2000" b="1" smtClean="0">
                <a:solidFill>
                  <a:schemeClr val="bg1"/>
                </a:solidFill>
              </a:rPr>
              <a:t>PW doppler måler lave hastigheder på veldefineret sted</a:t>
            </a:r>
          </a:p>
        </p:txBody>
      </p:sp>
      <p:pic>
        <p:nvPicPr>
          <p:cNvPr id="25604" name="Picture 9" descr="mi pw dop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43200"/>
            <a:ext cx="648017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4976813" y="3606800"/>
            <a:ext cx="576262" cy="15128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8619" name="AutoShape 11"/>
          <p:cNvSpPr>
            <a:spLocks/>
          </p:cNvSpPr>
          <p:nvPr/>
        </p:nvSpPr>
        <p:spPr bwMode="auto">
          <a:xfrm rot="5400000">
            <a:off x="5083969" y="5083969"/>
            <a:ext cx="431800" cy="503238"/>
          </a:xfrm>
          <a:prstGeom prst="rightBrace">
            <a:avLst>
              <a:gd name="adj1" fmla="val 9712"/>
              <a:gd name="adj2" fmla="val 47315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da-DK">
              <a:latin typeface="Tahoma" pitchFamily="34" charset="0"/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4572000" y="563880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DT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DE2E05-DAA3-468A-8AB2-3AA9E0C600E8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  <p:bldP spid="686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021" t="1302" r="1532" b="1085"/>
          <a:stretch>
            <a:fillRect/>
          </a:stretch>
        </p:blipFill>
        <p:spPr bwMode="auto">
          <a:xfrm>
            <a:off x="4800600" y="1752600"/>
            <a:ext cx="3963988" cy="4329113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27088" y="2662238"/>
            <a:ext cx="403225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7" tIns="47878" rIns="95757" bIns="47878"/>
          <a:lstStyle/>
          <a:p>
            <a:pPr lvl="1" eaLnBrk="0" hangingPunct="0">
              <a:buClr>
                <a:srgbClr val="FF0000"/>
              </a:buClr>
              <a:buFont typeface="Monotype Sorts"/>
              <a:buNone/>
            </a:pPr>
            <a:r>
              <a:rPr lang="en-GB" sz="2400" b="1">
                <a:solidFill>
                  <a:schemeClr val="bg1"/>
                </a:solidFill>
                <a:latin typeface="Arial Unicode MS" pitchFamily="34" charset="-128"/>
              </a:rPr>
              <a:t>DT&lt;140 ms </a:t>
            </a:r>
            <a:r>
              <a:rPr lang="en-GB" sz="2400" b="1">
                <a:solidFill>
                  <a:schemeClr val="bg1"/>
                </a:solidFill>
                <a:latin typeface="Arial Unicode MS" pitchFamily="34" charset="-128"/>
                <a:sym typeface="Symbol" pitchFamily="18" charset="2"/>
              </a:rPr>
              <a:t> abnormt øget fyldningstryk</a:t>
            </a:r>
            <a:endParaRPr lang="en-GB" sz="2400" b="1">
              <a:solidFill>
                <a:schemeClr val="bg1"/>
              </a:solidFill>
              <a:latin typeface="Arial Unicode MS" pitchFamily="34" charset="-128"/>
            </a:endParaRPr>
          </a:p>
          <a:p>
            <a:pPr lvl="1" eaLnBrk="0" hangingPunct="0">
              <a:lnSpc>
                <a:spcPct val="90000"/>
              </a:lnSpc>
              <a:buClr>
                <a:srgbClr val="FF0000"/>
              </a:buClr>
              <a:buFont typeface="Monotype Sorts"/>
              <a:buNone/>
            </a:pPr>
            <a:endParaRPr lang="en-GB" sz="2400" b="1">
              <a:solidFill>
                <a:schemeClr val="bg1"/>
              </a:solidFill>
              <a:latin typeface="Arial Unicode MS" pitchFamily="34" charset="-128"/>
            </a:endParaRPr>
          </a:p>
          <a:p>
            <a:pPr lvl="1" eaLnBrk="0" hangingPunct="0">
              <a:lnSpc>
                <a:spcPct val="90000"/>
              </a:lnSpc>
              <a:buClr>
                <a:srgbClr val="FF0000"/>
              </a:buClr>
              <a:buFont typeface="Monotype Sorts"/>
              <a:buNone/>
            </a:pPr>
            <a:r>
              <a:rPr lang="en-GB" sz="2500" b="1">
                <a:solidFill>
                  <a:schemeClr val="bg1"/>
                </a:solidFill>
                <a:latin typeface="Arial Unicode MS" pitchFamily="34" charset="-128"/>
              </a:rPr>
              <a:t>Gælder ikke hos unge</a:t>
            </a:r>
          </a:p>
          <a:p>
            <a:pPr eaLnBrk="0" hangingPunct="0">
              <a:lnSpc>
                <a:spcPct val="90000"/>
              </a:lnSpc>
              <a:buFont typeface="Monotype Sorts"/>
              <a:buNone/>
            </a:pPr>
            <a:endParaRPr lang="en-GB" sz="2500" b="1">
              <a:solidFill>
                <a:schemeClr val="bg1"/>
              </a:solidFill>
              <a:latin typeface="Arial Unicode MS" pitchFamily="34" charset="-128"/>
            </a:endParaRPr>
          </a:p>
          <a:p>
            <a:pPr eaLnBrk="0" hangingPunct="0">
              <a:buFont typeface="Monotype Sorts"/>
              <a:buNone/>
            </a:pPr>
            <a:endParaRPr lang="en-GB" sz="24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304800"/>
            <a:ext cx="7543800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Decelerationstid og fyldningstryk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248400" y="6172200"/>
            <a:ext cx="3203575" cy="261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</a:pPr>
            <a:r>
              <a:rPr lang="da-DK" sz="1400">
                <a:solidFill>
                  <a:schemeClr val="bg1"/>
                </a:solidFill>
                <a:latin typeface="Arial Unicode MS" pitchFamily="34" charset="-128"/>
              </a:rPr>
              <a:t>Giannuzzi JACC 1994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C449B1-BCD7-43FF-90B1-05133364257A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7" name="Rectangle 101"/>
          <p:cNvSpPr>
            <a:spLocks noChangeArrowheads="1"/>
          </p:cNvSpPr>
          <p:nvPr/>
        </p:nvSpPr>
        <p:spPr bwMode="auto">
          <a:xfrm>
            <a:off x="1597025" y="4748213"/>
            <a:ext cx="1008063" cy="5762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latin typeface="Tahoma" pitchFamily="34" charset="0"/>
            </a:endParaRPr>
          </a:p>
        </p:txBody>
      </p:sp>
      <p:sp>
        <p:nvSpPr>
          <p:cNvPr id="65636" name="Rectangle 100"/>
          <p:cNvSpPr>
            <a:spLocks noChangeArrowheads="1"/>
          </p:cNvSpPr>
          <p:nvPr/>
        </p:nvSpPr>
        <p:spPr bwMode="auto">
          <a:xfrm>
            <a:off x="3109913" y="1724025"/>
            <a:ext cx="2087562" cy="2879725"/>
          </a:xfrm>
          <a:prstGeom prst="rect">
            <a:avLst/>
          </a:prstGeom>
          <a:solidFill>
            <a:srgbClr val="CF752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E/e’ ratio</a:t>
            </a:r>
          </a:p>
        </p:txBody>
      </p:sp>
      <p:sp>
        <p:nvSpPr>
          <p:cNvPr id="27653" name="Line 3"/>
          <p:cNvSpPr>
            <a:spLocks noChangeShapeType="1"/>
          </p:cNvSpPr>
          <p:nvPr/>
        </p:nvSpPr>
        <p:spPr bwMode="auto">
          <a:xfrm flipV="1">
            <a:off x="2100263" y="2655888"/>
            <a:ext cx="2297112" cy="246221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020763" y="1651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020763" y="20764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020763" y="25527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020763" y="29670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020763" y="34337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020763" y="38592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rgbClr val="DD821D"/>
                </a:solidFill>
              </a:rPr>
              <a:t>20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020763" y="43259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020763" y="47942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193800" y="52054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470025" y="5562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2362200" y="5562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1978025" y="5562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2870200" y="5562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rgbClr val="FF9900"/>
                </a:solidFill>
              </a:rPr>
              <a:t>15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3376613" y="5562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E3DED1"/>
                  </a:outerShdw>
                </a:effectLst>
              </a:rPr>
              <a:t>20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3875088" y="5562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4394200" y="5562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1558925" y="1724025"/>
            <a:ext cx="3614738" cy="3621088"/>
          </a:xfrm>
          <a:prstGeom prst="rect">
            <a:avLst/>
          </a:prstGeom>
          <a:noFill/>
          <a:ln w="39688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endParaRPr lang="da-DK">
              <a:latin typeface="Tahoma" pitchFamily="34" charset="0"/>
            </a:endParaRP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1431925" y="1724025"/>
            <a:ext cx="127000" cy="1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1431925" y="2174875"/>
            <a:ext cx="127000" cy="1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1431925" y="2627313"/>
            <a:ext cx="127000" cy="0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1431925" y="3078163"/>
            <a:ext cx="127000" cy="1587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1431925" y="3530600"/>
            <a:ext cx="127000" cy="1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 flipH="1">
            <a:off x="1447800" y="4038600"/>
            <a:ext cx="127000" cy="0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H="1">
            <a:off x="1431925" y="4886325"/>
            <a:ext cx="127000" cy="1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H="1">
            <a:off x="1431925" y="5338763"/>
            <a:ext cx="127000" cy="1587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558925" y="5346700"/>
            <a:ext cx="1588" cy="128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2587625" y="5346700"/>
            <a:ext cx="0" cy="128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2073275" y="5346700"/>
            <a:ext cx="1588" cy="128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3616325" y="5346700"/>
            <a:ext cx="0" cy="128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4130675" y="5346700"/>
            <a:ext cx="1588" cy="128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4645025" y="5346700"/>
            <a:ext cx="0" cy="128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5159375" y="5346700"/>
            <a:ext cx="1588" cy="128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4922838" y="5562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en-US" sz="2600" b="1">
                <a:solidFill>
                  <a:schemeClr val="bg1"/>
                </a:solidFill>
              </a:rPr>
              <a:t>35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grpSp>
        <p:nvGrpSpPr>
          <p:cNvPr id="27687" name="Group 39"/>
          <p:cNvGrpSpPr>
            <a:grpSpLocks/>
          </p:cNvGrpSpPr>
          <p:nvPr/>
        </p:nvGrpSpPr>
        <p:grpSpPr bwMode="auto">
          <a:xfrm>
            <a:off x="1951038" y="4525963"/>
            <a:ext cx="1092200" cy="804862"/>
            <a:chOff x="3096" y="2513"/>
            <a:chExt cx="825" cy="607"/>
          </a:xfrm>
        </p:grpSpPr>
        <p:sp>
          <p:nvSpPr>
            <p:cNvPr id="27688" name="Oval 40"/>
            <p:cNvSpPr>
              <a:spLocks noChangeArrowheads="1"/>
            </p:cNvSpPr>
            <p:nvPr/>
          </p:nvSpPr>
          <p:spPr bwMode="auto">
            <a:xfrm>
              <a:off x="3128" y="3008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89" name="Oval 41"/>
            <p:cNvSpPr>
              <a:spLocks noChangeArrowheads="1"/>
            </p:cNvSpPr>
            <p:nvPr/>
          </p:nvSpPr>
          <p:spPr bwMode="auto">
            <a:xfrm>
              <a:off x="3136" y="2928"/>
              <a:ext cx="104" cy="1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90" name="Oval 42"/>
            <p:cNvSpPr>
              <a:spLocks noChangeArrowheads="1"/>
            </p:cNvSpPr>
            <p:nvPr/>
          </p:nvSpPr>
          <p:spPr bwMode="auto">
            <a:xfrm>
              <a:off x="3192" y="2872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auto">
            <a:xfrm>
              <a:off x="3336" y="2864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auto">
            <a:xfrm>
              <a:off x="3368" y="2864"/>
              <a:ext cx="112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93" name="Oval 45"/>
            <p:cNvSpPr>
              <a:spLocks noChangeArrowheads="1"/>
            </p:cNvSpPr>
            <p:nvPr/>
          </p:nvSpPr>
          <p:spPr bwMode="auto">
            <a:xfrm>
              <a:off x="3416" y="2864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94" name="Oval 46"/>
            <p:cNvSpPr>
              <a:spLocks noChangeArrowheads="1"/>
            </p:cNvSpPr>
            <p:nvPr/>
          </p:nvSpPr>
          <p:spPr bwMode="auto">
            <a:xfrm>
              <a:off x="3505" y="2864"/>
              <a:ext cx="103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95" name="Oval 47"/>
            <p:cNvSpPr>
              <a:spLocks noChangeArrowheads="1"/>
            </p:cNvSpPr>
            <p:nvPr/>
          </p:nvSpPr>
          <p:spPr bwMode="auto">
            <a:xfrm>
              <a:off x="3489" y="2935"/>
              <a:ext cx="104" cy="1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96" name="Oval 48"/>
            <p:cNvSpPr>
              <a:spLocks noChangeArrowheads="1"/>
            </p:cNvSpPr>
            <p:nvPr/>
          </p:nvSpPr>
          <p:spPr bwMode="auto">
            <a:xfrm>
              <a:off x="3096" y="2791"/>
              <a:ext cx="113" cy="1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97" name="Oval 49"/>
            <p:cNvSpPr>
              <a:spLocks noChangeArrowheads="1"/>
            </p:cNvSpPr>
            <p:nvPr/>
          </p:nvSpPr>
          <p:spPr bwMode="auto">
            <a:xfrm>
              <a:off x="3201" y="2728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98" name="Oval 50"/>
            <p:cNvSpPr>
              <a:spLocks noChangeArrowheads="1"/>
            </p:cNvSpPr>
            <p:nvPr/>
          </p:nvSpPr>
          <p:spPr bwMode="auto">
            <a:xfrm>
              <a:off x="3240" y="2728"/>
              <a:ext cx="11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699" name="Oval 51"/>
            <p:cNvSpPr>
              <a:spLocks noChangeArrowheads="1"/>
            </p:cNvSpPr>
            <p:nvPr/>
          </p:nvSpPr>
          <p:spPr bwMode="auto">
            <a:xfrm>
              <a:off x="3305" y="2728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00" name="Oval 52"/>
            <p:cNvSpPr>
              <a:spLocks noChangeArrowheads="1"/>
            </p:cNvSpPr>
            <p:nvPr/>
          </p:nvSpPr>
          <p:spPr bwMode="auto">
            <a:xfrm>
              <a:off x="3272" y="2657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01" name="Oval 53"/>
            <p:cNvSpPr>
              <a:spLocks noChangeArrowheads="1"/>
            </p:cNvSpPr>
            <p:nvPr/>
          </p:nvSpPr>
          <p:spPr bwMode="auto">
            <a:xfrm>
              <a:off x="3368" y="2584"/>
              <a:ext cx="112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02" name="Oval 54"/>
            <p:cNvSpPr>
              <a:spLocks noChangeArrowheads="1"/>
            </p:cNvSpPr>
            <p:nvPr/>
          </p:nvSpPr>
          <p:spPr bwMode="auto">
            <a:xfrm>
              <a:off x="3505" y="2728"/>
              <a:ext cx="10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03" name="Oval 55"/>
            <p:cNvSpPr>
              <a:spLocks noChangeArrowheads="1"/>
            </p:cNvSpPr>
            <p:nvPr/>
          </p:nvSpPr>
          <p:spPr bwMode="auto">
            <a:xfrm>
              <a:off x="3449" y="2657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04" name="Oval 56"/>
            <p:cNvSpPr>
              <a:spLocks noChangeArrowheads="1"/>
            </p:cNvSpPr>
            <p:nvPr/>
          </p:nvSpPr>
          <p:spPr bwMode="auto">
            <a:xfrm>
              <a:off x="3656" y="2801"/>
              <a:ext cx="112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05" name="Oval 57"/>
            <p:cNvSpPr>
              <a:spLocks noChangeArrowheads="1"/>
            </p:cNvSpPr>
            <p:nvPr/>
          </p:nvSpPr>
          <p:spPr bwMode="auto">
            <a:xfrm>
              <a:off x="3712" y="2801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06" name="Oval 58"/>
            <p:cNvSpPr>
              <a:spLocks noChangeArrowheads="1"/>
            </p:cNvSpPr>
            <p:nvPr/>
          </p:nvSpPr>
          <p:spPr bwMode="auto">
            <a:xfrm>
              <a:off x="3624" y="2728"/>
              <a:ext cx="105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07" name="Oval 59"/>
            <p:cNvSpPr>
              <a:spLocks noChangeArrowheads="1"/>
            </p:cNvSpPr>
            <p:nvPr/>
          </p:nvSpPr>
          <p:spPr bwMode="auto">
            <a:xfrm>
              <a:off x="3808" y="2728"/>
              <a:ext cx="11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08" name="Oval 60"/>
            <p:cNvSpPr>
              <a:spLocks noChangeArrowheads="1"/>
            </p:cNvSpPr>
            <p:nvPr/>
          </p:nvSpPr>
          <p:spPr bwMode="auto">
            <a:xfrm>
              <a:off x="3704" y="2657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09" name="Oval 61"/>
            <p:cNvSpPr>
              <a:spLocks noChangeArrowheads="1"/>
            </p:cNvSpPr>
            <p:nvPr/>
          </p:nvSpPr>
          <p:spPr bwMode="auto">
            <a:xfrm>
              <a:off x="3568" y="2599"/>
              <a:ext cx="104" cy="10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10" name="Oval 62"/>
            <p:cNvSpPr>
              <a:spLocks noChangeArrowheads="1"/>
            </p:cNvSpPr>
            <p:nvPr/>
          </p:nvSpPr>
          <p:spPr bwMode="auto">
            <a:xfrm>
              <a:off x="3520" y="2513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</p:grpSp>
      <p:grpSp>
        <p:nvGrpSpPr>
          <p:cNvPr id="27711" name="Group 63"/>
          <p:cNvGrpSpPr>
            <a:grpSpLocks/>
          </p:cNvGrpSpPr>
          <p:nvPr/>
        </p:nvGrpSpPr>
        <p:grpSpPr bwMode="auto">
          <a:xfrm>
            <a:off x="2492375" y="2114550"/>
            <a:ext cx="2041525" cy="2484438"/>
            <a:chOff x="3505" y="695"/>
            <a:chExt cx="1543" cy="1874"/>
          </a:xfrm>
        </p:grpSpPr>
        <p:sp>
          <p:nvSpPr>
            <p:cNvPr id="27712" name="Oval 64"/>
            <p:cNvSpPr>
              <a:spLocks noChangeArrowheads="1"/>
            </p:cNvSpPr>
            <p:nvPr/>
          </p:nvSpPr>
          <p:spPr bwMode="auto">
            <a:xfrm>
              <a:off x="3601" y="2465"/>
              <a:ext cx="111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13" name="Oval 65"/>
            <p:cNvSpPr>
              <a:spLocks noChangeArrowheads="1"/>
            </p:cNvSpPr>
            <p:nvPr/>
          </p:nvSpPr>
          <p:spPr bwMode="auto">
            <a:xfrm>
              <a:off x="3722" y="2465"/>
              <a:ext cx="10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14" name="Oval 66"/>
            <p:cNvSpPr>
              <a:spLocks noChangeArrowheads="1"/>
            </p:cNvSpPr>
            <p:nvPr/>
          </p:nvSpPr>
          <p:spPr bwMode="auto">
            <a:xfrm>
              <a:off x="3505" y="2329"/>
              <a:ext cx="103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15" name="Oval 67"/>
            <p:cNvSpPr>
              <a:spLocks noChangeArrowheads="1"/>
            </p:cNvSpPr>
            <p:nvPr/>
          </p:nvSpPr>
          <p:spPr bwMode="auto">
            <a:xfrm>
              <a:off x="3585" y="2329"/>
              <a:ext cx="112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16" name="Oval 68"/>
            <p:cNvSpPr>
              <a:spLocks noChangeArrowheads="1"/>
            </p:cNvSpPr>
            <p:nvPr/>
          </p:nvSpPr>
          <p:spPr bwMode="auto">
            <a:xfrm>
              <a:off x="3624" y="2329"/>
              <a:ext cx="105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17" name="Oval 69"/>
            <p:cNvSpPr>
              <a:spLocks noChangeArrowheads="1"/>
            </p:cNvSpPr>
            <p:nvPr/>
          </p:nvSpPr>
          <p:spPr bwMode="auto">
            <a:xfrm>
              <a:off x="3697" y="2329"/>
              <a:ext cx="103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18" name="Oval 70"/>
            <p:cNvSpPr>
              <a:spLocks noChangeArrowheads="1"/>
            </p:cNvSpPr>
            <p:nvPr/>
          </p:nvSpPr>
          <p:spPr bwMode="auto">
            <a:xfrm>
              <a:off x="3866" y="2321"/>
              <a:ext cx="10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19" name="Oval 71"/>
            <p:cNvSpPr>
              <a:spLocks noChangeArrowheads="1"/>
            </p:cNvSpPr>
            <p:nvPr/>
          </p:nvSpPr>
          <p:spPr bwMode="auto">
            <a:xfrm>
              <a:off x="3977" y="2329"/>
              <a:ext cx="104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20" name="Oval 72"/>
            <p:cNvSpPr>
              <a:spLocks noChangeArrowheads="1"/>
            </p:cNvSpPr>
            <p:nvPr/>
          </p:nvSpPr>
          <p:spPr bwMode="auto">
            <a:xfrm>
              <a:off x="4129" y="2400"/>
              <a:ext cx="103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21" name="Oval 73"/>
            <p:cNvSpPr>
              <a:spLocks noChangeArrowheads="1"/>
            </p:cNvSpPr>
            <p:nvPr/>
          </p:nvSpPr>
          <p:spPr bwMode="auto">
            <a:xfrm>
              <a:off x="4065" y="2263"/>
              <a:ext cx="104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22" name="Oval 74"/>
            <p:cNvSpPr>
              <a:spLocks noChangeArrowheads="1"/>
            </p:cNvSpPr>
            <p:nvPr/>
          </p:nvSpPr>
          <p:spPr bwMode="auto">
            <a:xfrm>
              <a:off x="4025" y="2192"/>
              <a:ext cx="111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23" name="Oval 75"/>
            <p:cNvSpPr>
              <a:spLocks noChangeArrowheads="1"/>
            </p:cNvSpPr>
            <p:nvPr/>
          </p:nvSpPr>
          <p:spPr bwMode="auto">
            <a:xfrm>
              <a:off x="3952" y="2192"/>
              <a:ext cx="11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24" name="Oval 76"/>
            <p:cNvSpPr>
              <a:spLocks noChangeArrowheads="1"/>
            </p:cNvSpPr>
            <p:nvPr/>
          </p:nvSpPr>
          <p:spPr bwMode="auto">
            <a:xfrm>
              <a:off x="3737" y="2192"/>
              <a:ext cx="111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25" name="Oval 77"/>
            <p:cNvSpPr>
              <a:spLocks noChangeArrowheads="1"/>
            </p:cNvSpPr>
            <p:nvPr/>
          </p:nvSpPr>
          <p:spPr bwMode="auto">
            <a:xfrm>
              <a:off x="3641" y="2192"/>
              <a:ext cx="104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26" name="Oval 78"/>
            <p:cNvSpPr>
              <a:spLocks noChangeArrowheads="1"/>
            </p:cNvSpPr>
            <p:nvPr/>
          </p:nvSpPr>
          <p:spPr bwMode="auto">
            <a:xfrm>
              <a:off x="3649" y="2127"/>
              <a:ext cx="10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27" name="Oval 79"/>
            <p:cNvSpPr>
              <a:spLocks noChangeArrowheads="1"/>
            </p:cNvSpPr>
            <p:nvPr/>
          </p:nvSpPr>
          <p:spPr bwMode="auto">
            <a:xfrm>
              <a:off x="3704" y="1927"/>
              <a:ext cx="104" cy="1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28" name="Oval 80"/>
            <p:cNvSpPr>
              <a:spLocks noChangeArrowheads="1"/>
            </p:cNvSpPr>
            <p:nvPr/>
          </p:nvSpPr>
          <p:spPr bwMode="auto">
            <a:xfrm>
              <a:off x="4081" y="1983"/>
              <a:ext cx="10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29" name="Oval 81"/>
            <p:cNvSpPr>
              <a:spLocks noChangeArrowheads="1"/>
            </p:cNvSpPr>
            <p:nvPr/>
          </p:nvSpPr>
          <p:spPr bwMode="auto">
            <a:xfrm>
              <a:off x="4192" y="2127"/>
              <a:ext cx="104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30" name="Oval 82"/>
            <p:cNvSpPr>
              <a:spLocks noChangeArrowheads="1"/>
            </p:cNvSpPr>
            <p:nvPr/>
          </p:nvSpPr>
          <p:spPr bwMode="auto">
            <a:xfrm>
              <a:off x="3889" y="1791"/>
              <a:ext cx="111" cy="11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31" name="Oval 83"/>
            <p:cNvSpPr>
              <a:spLocks noChangeArrowheads="1"/>
            </p:cNvSpPr>
            <p:nvPr/>
          </p:nvSpPr>
          <p:spPr bwMode="auto">
            <a:xfrm>
              <a:off x="3866" y="1664"/>
              <a:ext cx="10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32" name="Oval 84"/>
            <p:cNvSpPr>
              <a:spLocks noChangeArrowheads="1"/>
            </p:cNvSpPr>
            <p:nvPr/>
          </p:nvSpPr>
          <p:spPr bwMode="auto">
            <a:xfrm>
              <a:off x="3944" y="1664"/>
              <a:ext cx="112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33" name="Oval 85"/>
            <p:cNvSpPr>
              <a:spLocks noChangeArrowheads="1"/>
            </p:cNvSpPr>
            <p:nvPr/>
          </p:nvSpPr>
          <p:spPr bwMode="auto">
            <a:xfrm>
              <a:off x="4121" y="1720"/>
              <a:ext cx="104" cy="11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34" name="Oval 86"/>
            <p:cNvSpPr>
              <a:spLocks noChangeArrowheads="1"/>
            </p:cNvSpPr>
            <p:nvPr/>
          </p:nvSpPr>
          <p:spPr bwMode="auto">
            <a:xfrm>
              <a:off x="4346" y="1864"/>
              <a:ext cx="103" cy="11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35" name="Oval 87"/>
            <p:cNvSpPr>
              <a:spLocks noChangeArrowheads="1"/>
            </p:cNvSpPr>
            <p:nvPr/>
          </p:nvSpPr>
          <p:spPr bwMode="auto">
            <a:xfrm>
              <a:off x="4280" y="1520"/>
              <a:ext cx="104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36" name="Oval 88"/>
            <p:cNvSpPr>
              <a:spLocks noChangeArrowheads="1"/>
            </p:cNvSpPr>
            <p:nvPr/>
          </p:nvSpPr>
          <p:spPr bwMode="auto">
            <a:xfrm>
              <a:off x="4280" y="1392"/>
              <a:ext cx="104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37" name="Oval 89"/>
            <p:cNvSpPr>
              <a:spLocks noChangeArrowheads="1"/>
            </p:cNvSpPr>
            <p:nvPr/>
          </p:nvSpPr>
          <p:spPr bwMode="auto">
            <a:xfrm>
              <a:off x="4609" y="1384"/>
              <a:ext cx="111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38" name="Oval 90"/>
            <p:cNvSpPr>
              <a:spLocks noChangeArrowheads="1"/>
            </p:cNvSpPr>
            <p:nvPr/>
          </p:nvSpPr>
          <p:spPr bwMode="auto">
            <a:xfrm>
              <a:off x="4818" y="1576"/>
              <a:ext cx="111" cy="1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39" name="Oval 91"/>
            <p:cNvSpPr>
              <a:spLocks noChangeArrowheads="1"/>
            </p:cNvSpPr>
            <p:nvPr/>
          </p:nvSpPr>
          <p:spPr bwMode="auto">
            <a:xfrm>
              <a:off x="4745" y="1048"/>
              <a:ext cx="107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  <p:sp>
          <p:nvSpPr>
            <p:cNvPr id="27740" name="Oval 92"/>
            <p:cNvSpPr>
              <a:spLocks noChangeArrowheads="1"/>
            </p:cNvSpPr>
            <p:nvPr/>
          </p:nvSpPr>
          <p:spPr bwMode="auto">
            <a:xfrm>
              <a:off x="4945" y="695"/>
              <a:ext cx="103" cy="11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>
                <a:latin typeface="Tahoma" pitchFamily="34" charset="0"/>
              </a:endParaRPr>
            </a:p>
          </p:txBody>
        </p:sp>
      </p:grpSp>
      <p:sp>
        <p:nvSpPr>
          <p:cNvPr id="65629" name="Rectangle 93"/>
          <p:cNvSpPr>
            <a:spLocks noChangeArrowheads="1"/>
          </p:cNvSpPr>
          <p:nvPr/>
        </p:nvSpPr>
        <p:spPr bwMode="auto">
          <a:xfrm>
            <a:off x="3048000" y="6019800"/>
            <a:ext cx="631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chemeClr val="bg1"/>
                </a:solidFill>
              </a:rPr>
              <a:t>E/e’</a:t>
            </a:r>
          </a:p>
        </p:txBody>
      </p:sp>
      <p:sp>
        <p:nvSpPr>
          <p:cNvPr id="65630" name="Rectangle 94"/>
          <p:cNvSpPr>
            <a:spLocks noChangeArrowheads="1"/>
          </p:cNvSpPr>
          <p:nvPr/>
        </p:nvSpPr>
        <p:spPr bwMode="auto">
          <a:xfrm>
            <a:off x="2209800" y="1371600"/>
            <a:ext cx="2235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PCWP (mm Hg)</a:t>
            </a: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1711325" y="1939925"/>
            <a:ext cx="1058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bg1"/>
                </a:solidFill>
              </a:rPr>
              <a:t>r = 0.87</a:t>
            </a:r>
          </a:p>
        </p:txBody>
      </p:sp>
      <p:sp>
        <p:nvSpPr>
          <p:cNvPr id="65632" name="Rectangle 96"/>
          <p:cNvSpPr>
            <a:spLocks noChangeArrowheads="1"/>
          </p:cNvSpPr>
          <p:nvPr/>
        </p:nvSpPr>
        <p:spPr bwMode="auto">
          <a:xfrm>
            <a:off x="1711325" y="2316163"/>
            <a:ext cx="8715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bg1"/>
                </a:solidFill>
              </a:rPr>
              <a:t>n = 60</a:t>
            </a:r>
          </a:p>
        </p:txBody>
      </p:sp>
      <p:sp>
        <p:nvSpPr>
          <p:cNvPr id="27745" name="Text Box 97"/>
          <p:cNvSpPr txBox="1">
            <a:spLocks noChangeArrowheads="1"/>
          </p:cNvSpPr>
          <p:nvPr/>
        </p:nvSpPr>
        <p:spPr bwMode="auto">
          <a:xfrm>
            <a:off x="6553200" y="6019800"/>
            <a:ext cx="237966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b="1">
                <a:solidFill>
                  <a:schemeClr val="bg1"/>
                </a:solidFill>
                <a:latin typeface="Tahoma" pitchFamily="34" charset="0"/>
              </a:rPr>
              <a:t>Nagueh et al, JACC 1997</a:t>
            </a:r>
          </a:p>
          <a:p>
            <a:pPr algn="r" eaLnBrk="0" hangingPunct="0"/>
            <a:r>
              <a:rPr lang="en-GB" sz="1400" b="1">
                <a:solidFill>
                  <a:schemeClr val="bg1"/>
                </a:solidFill>
                <a:latin typeface="Tahoma" pitchFamily="34" charset="0"/>
              </a:rPr>
              <a:t>Ommen et al Circ 2001</a:t>
            </a:r>
          </a:p>
        </p:txBody>
      </p:sp>
      <p:sp>
        <p:nvSpPr>
          <p:cNvPr id="65634" name="Text Box 98"/>
          <p:cNvSpPr txBox="1">
            <a:spLocks noChangeArrowheads="1"/>
          </p:cNvSpPr>
          <p:nvPr/>
        </p:nvSpPr>
        <p:spPr bwMode="auto">
          <a:xfrm>
            <a:off x="5562600" y="2362200"/>
            <a:ext cx="33131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3600" b="1">
                <a:solidFill>
                  <a:schemeClr val="bg1"/>
                </a:solidFill>
                <a:latin typeface="Tahoma" pitchFamily="34" charset="0"/>
              </a:rPr>
              <a:t>E/E’  &gt; 15 </a:t>
            </a:r>
          </a:p>
          <a:p>
            <a:pPr algn="ctr">
              <a:spcBef>
                <a:spcPct val="50000"/>
              </a:spcBef>
            </a:pPr>
            <a:r>
              <a:rPr lang="da-DK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da-DK" sz="3600" b="1">
                <a:solidFill>
                  <a:schemeClr val="bg1"/>
                </a:solidFill>
                <a:latin typeface="Tahoma" pitchFamily="34" charset="0"/>
              </a:rPr>
              <a:t>=</a:t>
            </a:r>
          </a:p>
          <a:p>
            <a:pPr algn="ctr">
              <a:spcBef>
                <a:spcPct val="50000"/>
              </a:spcBef>
            </a:pPr>
            <a:r>
              <a:rPr lang="da-DK" sz="3600" b="1">
                <a:solidFill>
                  <a:schemeClr val="bg1"/>
                </a:solidFill>
                <a:latin typeface="Tahoma" pitchFamily="34" charset="0"/>
              </a:rPr>
              <a:t>Højt LVEDP</a:t>
            </a:r>
          </a:p>
        </p:txBody>
      </p:sp>
      <p:sp>
        <p:nvSpPr>
          <p:cNvPr id="27747" name="Line 102"/>
          <p:cNvSpPr>
            <a:spLocks noChangeShapeType="1"/>
          </p:cNvSpPr>
          <p:nvPr/>
        </p:nvSpPr>
        <p:spPr bwMode="auto">
          <a:xfrm>
            <a:off x="3109913" y="5324475"/>
            <a:ext cx="0" cy="128588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748" name="Line 28"/>
          <p:cNvSpPr>
            <a:spLocks noChangeShapeType="1"/>
          </p:cNvSpPr>
          <p:nvPr/>
        </p:nvSpPr>
        <p:spPr bwMode="auto">
          <a:xfrm flipH="1">
            <a:off x="1447800" y="4419600"/>
            <a:ext cx="127000" cy="0"/>
          </a:xfrm>
          <a:prstGeom prst="line">
            <a:avLst/>
          </a:prstGeom>
          <a:noFill/>
          <a:ln w="396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F11DCE-F725-4F2C-863E-064EC1E7F1B4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7" grpId="0" animBg="1"/>
      <p:bldP spid="65636" grpId="0" animBg="1"/>
      <p:bldP spid="656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04800"/>
            <a:ext cx="6408738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Fyldningstryk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3719507" y="1558915"/>
            <a:ext cx="1643074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400" b="1" dirty="0"/>
              <a:t>E/e'</a:t>
            </a:r>
          </a:p>
        </p:txBody>
      </p:sp>
      <p:cxnSp>
        <p:nvCxnSpPr>
          <p:cNvPr id="13" name="Lige pilforbindelse 12"/>
          <p:cNvCxnSpPr/>
          <p:nvPr/>
        </p:nvCxnSpPr>
        <p:spPr>
          <a:xfrm rot="10800000" flipV="1">
            <a:off x="2433638" y="2344738"/>
            <a:ext cx="11430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rundet rektangel 13"/>
          <p:cNvSpPr/>
          <p:nvPr/>
        </p:nvSpPr>
        <p:spPr>
          <a:xfrm>
            <a:off x="1004863" y="2987675"/>
            <a:ext cx="1643074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400" b="1" dirty="0"/>
              <a:t>&lt; 10</a:t>
            </a:r>
          </a:p>
        </p:txBody>
      </p:sp>
      <p:sp>
        <p:nvSpPr>
          <p:cNvPr id="15" name="Afrundet rektangel 14"/>
          <p:cNvSpPr/>
          <p:nvPr/>
        </p:nvSpPr>
        <p:spPr>
          <a:xfrm>
            <a:off x="3719507" y="2987675"/>
            <a:ext cx="1643074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400" b="1" dirty="0"/>
              <a:t>10 - 15</a:t>
            </a:r>
          </a:p>
        </p:txBody>
      </p:sp>
      <p:sp>
        <p:nvSpPr>
          <p:cNvPr id="16" name="Afrundet rektangel 15"/>
          <p:cNvSpPr/>
          <p:nvPr/>
        </p:nvSpPr>
        <p:spPr>
          <a:xfrm>
            <a:off x="6577027" y="2987675"/>
            <a:ext cx="1643074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400" b="1" dirty="0"/>
              <a:t>&gt; 15</a:t>
            </a:r>
          </a:p>
        </p:txBody>
      </p:sp>
      <p:cxnSp>
        <p:nvCxnSpPr>
          <p:cNvPr id="18" name="Lige pilforbindelse 17"/>
          <p:cNvCxnSpPr/>
          <p:nvPr/>
        </p:nvCxnSpPr>
        <p:spPr>
          <a:xfrm rot="5400000">
            <a:off x="4290219" y="2629694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>
            <a:off x="5505450" y="2344738"/>
            <a:ext cx="11430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frundet rektangel 22"/>
          <p:cNvSpPr/>
          <p:nvPr/>
        </p:nvSpPr>
        <p:spPr>
          <a:xfrm>
            <a:off x="1892281" y="5448318"/>
            <a:ext cx="2428893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400" b="1" dirty="0"/>
              <a:t>LAP normalt</a:t>
            </a:r>
          </a:p>
        </p:txBody>
      </p:sp>
      <p:sp>
        <p:nvSpPr>
          <p:cNvPr id="24" name="Afrundet rektangel 23"/>
          <p:cNvSpPr/>
          <p:nvPr/>
        </p:nvSpPr>
        <p:spPr>
          <a:xfrm>
            <a:off x="4708527" y="5448318"/>
            <a:ext cx="2357454" cy="714380"/>
          </a:xfrm>
          <a:prstGeom prst="roundRect">
            <a:avLst/>
          </a:prstGeom>
          <a:solidFill>
            <a:srgbClr val="D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400" b="1" dirty="0"/>
              <a:t>LAP højt</a:t>
            </a:r>
          </a:p>
        </p:txBody>
      </p:sp>
      <p:sp>
        <p:nvSpPr>
          <p:cNvPr id="25" name="Afrundet rektangel 24"/>
          <p:cNvSpPr/>
          <p:nvPr/>
        </p:nvSpPr>
        <p:spPr>
          <a:xfrm>
            <a:off x="2362185" y="4130683"/>
            <a:ext cx="192882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b="1" dirty="0"/>
              <a:t>LA </a:t>
            </a:r>
            <a:r>
              <a:rPr lang="da-DK" b="1" dirty="0" err="1"/>
              <a:t>voli</a:t>
            </a:r>
            <a:r>
              <a:rPr lang="da-DK" b="1" dirty="0"/>
              <a:t> &lt; 34 ml/m2</a:t>
            </a:r>
          </a:p>
        </p:txBody>
      </p:sp>
      <p:sp>
        <p:nvSpPr>
          <p:cNvPr id="26" name="Afrundet rektangel 25"/>
          <p:cNvSpPr/>
          <p:nvPr/>
        </p:nvSpPr>
        <p:spPr>
          <a:xfrm>
            <a:off x="4706938" y="4149733"/>
            <a:ext cx="192882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b="1" dirty="0"/>
              <a:t>LA </a:t>
            </a:r>
            <a:r>
              <a:rPr lang="da-DK" b="1" dirty="0" err="1"/>
              <a:t>voli</a:t>
            </a:r>
            <a:r>
              <a:rPr lang="da-DK" b="1" dirty="0"/>
              <a:t> &gt; 34 ml/m2</a:t>
            </a:r>
          </a:p>
        </p:txBody>
      </p:sp>
      <p:cxnSp>
        <p:nvCxnSpPr>
          <p:cNvPr id="28" name="Lige pilforbindelse 27"/>
          <p:cNvCxnSpPr/>
          <p:nvPr/>
        </p:nvCxnSpPr>
        <p:spPr>
          <a:xfrm rot="5400000">
            <a:off x="6398419" y="4166394"/>
            <a:ext cx="1357312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/>
          <p:cNvCxnSpPr/>
          <p:nvPr/>
        </p:nvCxnSpPr>
        <p:spPr>
          <a:xfrm rot="16200000" flipH="1">
            <a:off x="1397794" y="4309269"/>
            <a:ext cx="12858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/>
          <p:cNvCxnSpPr/>
          <p:nvPr/>
        </p:nvCxnSpPr>
        <p:spPr>
          <a:xfrm rot="5400000">
            <a:off x="3182938" y="5165725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/>
          <p:cNvCxnSpPr/>
          <p:nvPr/>
        </p:nvCxnSpPr>
        <p:spPr>
          <a:xfrm rot="5400000">
            <a:off x="5541963" y="5165725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pilforbindelse 34"/>
          <p:cNvCxnSpPr/>
          <p:nvPr/>
        </p:nvCxnSpPr>
        <p:spPr>
          <a:xfrm rot="10800000" flipV="1">
            <a:off x="3576638" y="3773488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pilforbindelse 36"/>
          <p:cNvCxnSpPr/>
          <p:nvPr/>
        </p:nvCxnSpPr>
        <p:spPr>
          <a:xfrm>
            <a:off x="5076825" y="3773488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2796FAF-2012-468E-939B-3D255724F18B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6840538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Det er ikke godt nok - vi vil have tal!!!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133600"/>
            <a:ext cx="4906963" cy="4525963"/>
          </a:xfrm>
        </p:spPr>
        <p:txBody>
          <a:bodyPr/>
          <a:lstStyle/>
          <a:p>
            <a:r>
              <a:rPr lang="da-DK" sz="2000" smtClean="0">
                <a:solidFill>
                  <a:schemeClr val="tx1"/>
                </a:solidFill>
              </a:rPr>
              <a:t>Minutvolumen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PCWP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Pulmonalt arterielt blodtryk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Højre ventrikel tryk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Højre atrium tryk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Pulmonal vakulær modstand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Systemisk vaskulær modstand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D6DE01-C062-4D24-88D0-9594F35501BB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2" name="Slide Number Placeholder 4"/>
          <p:cNvSpPr txBox="1">
            <a:spLocks noGrp="1"/>
          </p:cNvSpPr>
          <p:nvPr/>
        </p:nvSpPr>
        <p:spPr>
          <a:xfrm>
            <a:off x="7058025" y="67421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da-DK" sz="1200">
              <a:solidFill>
                <a:srgbClr val="D3CBB6"/>
              </a:solidFill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Højresidige tryk</a:t>
            </a:r>
          </a:p>
        </p:txBody>
      </p:sp>
      <p:pic>
        <p:nvPicPr>
          <p:cNvPr id="30723" name="Picture 5" descr="ap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657600"/>
            <a:ext cx="355282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5292725" y="4308475"/>
            <a:ext cx="935038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a-DK"/>
          </a:p>
        </p:txBody>
      </p:sp>
      <p:pic>
        <p:nvPicPr>
          <p:cNvPr id="72715" name="Picture 11" descr="perf forreste mitral flig cw"/>
          <p:cNvPicPr>
            <a:picLocks noChangeAspect="1" noChangeArrowheads="1"/>
          </p:cNvPicPr>
          <p:nvPr/>
        </p:nvPicPr>
        <p:blipFill>
          <a:blip r:embed="rId3" cstate="print"/>
          <a:srcRect l="61551" t="42610"/>
          <a:stretch>
            <a:fillRect/>
          </a:stretch>
        </p:blipFill>
        <p:spPr bwMode="auto">
          <a:xfrm>
            <a:off x="6300788" y="1493838"/>
            <a:ext cx="2636837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553200" y="4652963"/>
            <a:ext cx="2590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  <a:latin typeface="Tahoma" pitchFamily="34" charset="0"/>
              </a:rPr>
              <a:t>Maximale trykforskel mellem LV og LA i systole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612775" y="4652963"/>
            <a:ext cx="2590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  <a:latin typeface="Tahoma" pitchFamily="34" charset="0"/>
              </a:rPr>
              <a:t>Maximale trykforskel mellem RV og RA i systole</a:t>
            </a:r>
          </a:p>
        </p:txBody>
      </p:sp>
      <p:pic>
        <p:nvPicPr>
          <p:cNvPr id="72718" name="Picture 14" descr="ti cw"/>
          <p:cNvPicPr>
            <a:picLocks noChangeAspect="1" noChangeArrowheads="1"/>
          </p:cNvPicPr>
          <p:nvPr/>
        </p:nvPicPr>
        <p:blipFill>
          <a:blip r:embed="rId4" cstate="print"/>
          <a:srcRect l="47311"/>
          <a:stretch>
            <a:fillRect/>
          </a:stretch>
        </p:blipFill>
        <p:spPr bwMode="auto">
          <a:xfrm>
            <a:off x="381000" y="1447800"/>
            <a:ext cx="29527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9" name="Line 15"/>
          <p:cNvSpPr>
            <a:spLocks noChangeShapeType="1"/>
          </p:cNvSpPr>
          <p:nvPr/>
        </p:nvSpPr>
        <p:spPr bwMode="auto">
          <a:xfrm flipH="1" flipV="1">
            <a:off x="3203575" y="4221163"/>
            <a:ext cx="720725" cy="1022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4859338" y="3716338"/>
            <a:ext cx="288925" cy="223361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 flipH="1">
            <a:off x="4140200" y="3716338"/>
            <a:ext cx="719138" cy="21605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2724" name="Freeform 20"/>
          <p:cNvSpPr>
            <a:spLocks/>
          </p:cNvSpPr>
          <p:nvPr/>
        </p:nvSpPr>
        <p:spPr bwMode="auto">
          <a:xfrm rot="-455538">
            <a:off x="4427538" y="2636838"/>
            <a:ext cx="576262" cy="720725"/>
          </a:xfrm>
          <a:custGeom>
            <a:avLst/>
            <a:gdLst>
              <a:gd name="T0" fmla="*/ 272 w 363"/>
              <a:gd name="T1" fmla="*/ 0 h 454"/>
              <a:gd name="T2" fmla="*/ 363 w 363"/>
              <a:gd name="T3" fmla="*/ 454 h 454"/>
              <a:gd name="T4" fmla="*/ 0 w 363"/>
              <a:gd name="T5" fmla="*/ 454 h 454"/>
              <a:gd name="T6" fmla="*/ 91 w 363"/>
              <a:gd name="T7" fmla="*/ 0 h 454"/>
              <a:gd name="T8" fmla="*/ 272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272" y="0"/>
                </a:moveTo>
                <a:lnTo>
                  <a:pt x="363" y="454"/>
                </a:lnTo>
                <a:lnTo>
                  <a:pt x="0" y="454"/>
                </a:lnTo>
                <a:lnTo>
                  <a:pt x="91" y="0"/>
                </a:lnTo>
                <a:lnTo>
                  <a:pt x="272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2725" name="Freeform 21"/>
          <p:cNvSpPr>
            <a:spLocks/>
          </p:cNvSpPr>
          <p:nvPr/>
        </p:nvSpPr>
        <p:spPr bwMode="auto">
          <a:xfrm rot="4949970">
            <a:off x="4641056" y="3213895"/>
            <a:ext cx="288925" cy="576262"/>
          </a:xfrm>
          <a:custGeom>
            <a:avLst/>
            <a:gdLst>
              <a:gd name="T0" fmla="*/ 0 w 182"/>
              <a:gd name="T1" fmla="*/ 0 h 363"/>
              <a:gd name="T2" fmla="*/ 0 w 182"/>
              <a:gd name="T3" fmla="*/ 363 h 363"/>
              <a:gd name="T4" fmla="*/ 182 w 182"/>
              <a:gd name="T5" fmla="*/ 272 h 363"/>
              <a:gd name="T6" fmla="*/ 182 w 182"/>
              <a:gd name="T7" fmla="*/ 91 h 363"/>
              <a:gd name="T8" fmla="*/ 0 w 182"/>
              <a:gd name="T9" fmla="*/ 0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63"/>
              <a:gd name="T17" fmla="*/ 182 w 182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63">
                <a:moveTo>
                  <a:pt x="0" y="0"/>
                </a:moveTo>
                <a:lnTo>
                  <a:pt x="0" y="363"/>
                </a:lnTo>
                <a:lnTo>
                  <a:pt x="182" y="272"/>
                </a:lnTo>
                <a:lnTo>
                  <a:pt x="182" y="9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2726" name="Freeform 22"/>
          <p:cNvSpPr>
            <a:spLocks/>
          </p:cNvSpPr>
          <p:nvPr/>
        </p:nvSpPr>
        <p:spPr bwMode="auto">
          <a:xfrm rot="872010">
            <a:off x="4787900" y="2636838"/>
            <a:ext cx="576263" cy="720725"/>
          </a:xfrm>
          <a:custGeom>
            <a:avLst/>
            <a:gdLst>
              <a:gd name="T0" fmla="*/ 272 w 363"/>
              <a:gd name="T1" fmla="*/ 0 h 454"/>
              <a:gd name="T2" fmla="*/ 363 w 363"/>
              <a:gd name="T3" fmla="*/ 454 h 454"/>
              <a:gd name="T4" fmla="*/ 0 w 363"/>
              <a:gd name="T5" fmla="*/ 454 h 454"/>
              <a:gd name="T6" fmla="*/ 91 w 363"/>
              <a:gd name="T7" fmla="*/ 0 h 454"/>
              <a:gd name="T8" fmla="*/ 272 w 363"/>
              <a:gd name="T9" fmla="*/ 0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4"/>
              <a:gd name="T17" fmla="*/ 363 w 363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4">
                <a:moveTo>
                  <a:pt x="272" y="0"/>
                </a:moveTo>
                <a:lnTo>
                  <a:pt x="363" y="454"/>
                </a:lnTo>
                <a:lnTo>
                  <a:pt x="0" y="454"/>
                </a:lnTo>
                <a:lnTo>
                  <a:pt x="91" y="0"/>
                </a:lnTo>
                <a:lnTo>
                  <a:pt x="272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2727" name="Freeform 23"/>
          <p:cNvSpPr>
            <a:spLocks/>
          </p:cNvSpPr>
          <p:nvPr/>
        </p:nvSpPr>
        <p:spPr bwMode="auto">
          <a:xfrm rot="6260824">
            <a:off x="4788694" y="3213894"/>
            <a:ext cx="288925" cy="576263"/>
          </a:xfrm>
          <a:custGeom>
            <a:avLst/>
            <a:gdLst>
              <a:gd name="T0" fmla="*/ 0 w 182"/>
              <a:gd name="T1" fmla="*/ 0 h 363"/>
              <a:gd name="T2" fmla="*/ 0 w 182"/>
              <a:gd name="T3" fmla="*/ 363 h 363"/>
              <a:gd name="T4" fmla="*/ 182 w 182"/>
              <a:gd name="T5" fmla="*/ 272 h 363"/>
              <a:gd name="T6" fmla="*/ 182 w 182"/>
              <a:gd name="T7" fmla="*/ 91 h 363"/>
              <a:gd name="T8" fmla="*/ 0 w 182"/>
              <a:gd name="T9" fmla="*/ 0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63"/>
              <a:gd name="T17" fmla="*/ 182 w 182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63">
                <a:moveTo>
                  <a:pt x="0" y="0"/>
                </a:moveTo>
                <a:lnTo>
                  <a:pt x="0" y="363"/>
                </a:lnTo>
                <a:lnTo>
                  <a:pt x="182" y="272"/>
                </a:lnTo>
                <a:lnTo>
                  <a:pt x="182" y="9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DE00F3-04B7-413F-9D09-7A6663564E34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 animBg="1"/>
      <p:bldP spid="72716" grpId="0"/>
      <p:bldP spid="72717" grpId="0"/>
      <p:bldP spid="72719" grpId="0" animBg="1"/>
      <p:bldP spid="72720" grpId="0" animBg="1"/>
      <p:bldP spid="72720" grpId="1" animBg="1"/>
      <p:bldP spid="72721" grpId="0" animBg="1"/>
      <p:bldP spid="72724" grpId="0" animBg="1"/>
      <p:bldP spid="72724" grpId="1" animBg="1"/>
      <p:bldP spid="72725" grpId="0" animBg="1"/>
      <p:bldP spid="72725" grpId="1" animBg="1"/>
      <p:bldP spid="72726" grpId="0" animBg="1"/>
      <p:bldP spid="727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Højresidige tryk</a:t>
            </a:r>
          </a:p>
        </p:txBody>
      </p:sp>
      <p:pic>
        <p:nvPicPr>
          <p:cNvPr id="31747" name="Picture 3" descr="ap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657600"/>
            <a:ext cx="355282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612775" y="4652963"/>
            <a:ext cx="2590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  <a:latin typeface="Tahoma" pitchFamily="34" charset="0"/>
              </a:rPr>
              <a:t>Maximale trykforskel mellem RV og RA i systole</a:t>
            </a:r>
          </a:p>
        </p:txBody>
      </p:sp>
      <p:pic>
        <p:nvPicPr>
          <p:cNvPr id="31749" name="Picture 8" descr="ti cw"/>
          <p:cNvPicPr>
            <a:picLocks noChangeAspect="1" noChangeArrowheads="1"/>
          </p:cNvPicPr>
          <p:nvPr/>
        </p:nvPicPr>
        <p:blipFill>
          <a:blip r:embed="rId3" cstate="print"/>
          <a:srcRect l="47311"/>
          <a:stretch>
            <a:fillRect/>
          </a:stretch>
        </p:blipFill>
        <p:spPr bwMode="auto">
          <a:xfrm>
            <a:off x="381000" y="1447800"/>
            <a:ext cx="29527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Line 9"/>
          <p:cNvSpPr>
            <a:spLocks noChangeShapeType="1"/>
          </p:cNvSpPr>
          <p:nvPr/>
        </p:nvSpPr>
        <p:spPr bwMode="auto">
          <a:xfrm flipH="1" flipV="1">
            <a:off x="3200400" y="4267200"/>
            <a:ext cx="6858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3962400" y="152400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PAP = Max forskel + RAP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343400" y="2209800"/>
            <a:ext cx="4175125" cy="9890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a-DK" sz="2800" b="1">
                <a:latin typeface="Tahoma" pitchFamily="34" charset="0"/>
              </a:rPr>
              <a:t>CAVE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a-DK" sz="2800" b="1">
                <a:latin typeface="Tahoma" pitchFamily="34" charset="0"/>
              </a:rPr>
              <a:t>pulmonal stenose</a:t>
            </a:r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7543800" y="1295400"/>
            <a:ext cx="1081088" cy="10810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>
              <a:latin typeface="Tahoma" pitchFamily="34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2CBDD0-FDAE-4C20-9326-0252B65DB2E6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/>
      <p:bldP spid="74765" grpId="0" animBg="1"/>
      <p:bldP spid="74765" grpId="1" animBg="1"/>
      <p:bldP spid="747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RAP tryk</a:t>
            </a: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033463" y="1855788"/>
            <a:ext cx="4906962" cy="4452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smtClean="0">
                <a:solidFill>
                  <a:schemeClr val="bg1"/>
                </a:solidFill>
              </a:rPr>
              <a:t>Bare gå ud fra at det er 10 mmHg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bg1"/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cs typeface="Tahoma" pitchFamily="34" charset="0"/>
              </a:rPr>
              <a:t>± benødemer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bg1"/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cs typeface="Tahoma" pitchFamily="34" charset="0"/>
              </a:rPr>
              <a:t>Se på halsvener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bg1"/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cs typeface="Tahoma" pitchFamily="34" charset="0"/>
              </a:rPr>
              <a:t>V. cava inf</a:t>
            </a:r>
          </a:p>
        </p:txBody>
      </p:sp>
      <p:pic>
        <p:nvPicPr>
          <p:cNvPr id="75787" name="Picture 11" descr="faces"/>
          <p:cNvPicPr>
            <a:picLocks noChangeAspect="1" noChangeArrowheads="1"/>
          </p:cNvPicPr>
          <p:nvPr/>
        </p:nvPicPr>
        <p:blipFill>
          <a:blip r:embed="rId2" cstate="print"/>
          <a:srcRect l="75000" t="32483" b="32481"/>
          <a:stretch>
            <a:fillRect/>
          </a:stretch>
        </p:blipFill>
        <p:spPr bwMode="auto">
          <a:xfrm>
            <a:off x="6156325" y="3213100"/>
            <a:ext cx="2016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0" name="Picture 14" descr="faces"/>
          <p:cNvPicPr>
            <a:picLocks noChangeAspect="1" noChangeArrowheads="1"/>
          </p:cNvPicPr>
          <p:nvPr/>
        </p:nvPicPr>
        <p:blipFill>
          <a:blip r:embed="rId2" cstate="print"/>
          <a:srcRect t="67517" r="75000"/>
          <a:stretch>
            <a:fillRect/>
          </a:stretch>
        </p:blipFill>
        <p:spPr bwMode="auto">
          <a:xfrm>
            <a:off x="6156325" y="3213100"/>
            <a:ext cx="208756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1" name="Picture 15" descr="clinton"/>
          <p:cNvPicPr>
            <a:picLocks noChangeAspect="1" noChangeArrowheads="1"/>
          </p:cNvPicPr>
          <p:nvPr/>
        </p:nvPicPr>
        <p:blipFill>
          <a:blip r:embed="rId3" cstate="print"/>
          <a:srcRect r="44333"/>
          <a:stretch>
            <a:fillRect/>
          </a:stretch>
        </p:blipFill>
        <p:spPr bwMode="auto">
          <a:xfrm>
            <a:off x="5486400" y="1905000"/>
            <a:ext cx="3170238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Line 16"/>
          <p:cNvSpPr>
            <a:spLocks noChangeShapeType="1"/>
          </p:cNvSpPr>
          <p:nvPr/>
        </p:nvSpPr>
        <p:spPr bwMode="auto">
          <a:xfrm flipV="1">
            <a:off x="7848600" y="4343400"/>
            <a:ext cx="64770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75793" name="Picture 17" descr="jularis puls"/>
          <p:cNvPicPr>
            <a:picLocks noChangeAspect="1" noChangeArrowheads="1"/>
          </p:cNvPicPr>
          <p:nvPr/>
        </p:nvPicPr>
        <p:blipFill>
          <a:blip r:embed="rId4" cstate="print">
            <a:lum bright="-50000" contrast="-50000"/>
            <a:grayscl/>
          </a:blip>
          <a:srcRect/>
          <a:stretch>
            <a:fillRect/>
          </a:stretch>
        </p:blipFill>
        <p:spPr bwMode="auto">
          <a:xfrm>
            <a:off x="5105400" y="1905000"/>
            <a:ext cx="3886200" cy="2759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A25D27-E9E3-413D-9684-6432B447B933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5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 build="p"/>
      <p:bldP spid="75786" grpId="1" build="p"/>
      <p:bldP spid="757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RAP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4906963" cy="4525963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Dimension af v. cava inferior</a:t>
            </a:r>
          </a:p>
        </p:txBody>
      </p:sp>
      <p:pic>
        <p:nvPicPr>
          <p:cNvPr id="5" name="vc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543242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7C5032-9FD6-4C3A-B599-557746F3F140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z="3200" smtClean="0">
                <a:solidFill>
                  <a:schemeClr val="accent1"/>
                </a:solidFill>
              </a:rPr>
              <a:t>Hvad får vi ud af en højresidig kateterisation???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905000"/>
            <a:ext cx="4906963" cy="4525963"/>
          </a:xfrm>
        </p:spPr>
        <p:txBody>
          <a:bodyPr/>
          <a:lstStyle/>
          <a:p>
            <a:r>
              <a:rPr lang="da-DK" sz="2000" smtClean="0">
                <a:solidFill>
                  <a:schemeClr val="bg1"/>
                </a:solidFill>
              </a:rPr>
              <a:t>Minutvolumen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PCWP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Pulmonalt arterielt blodtryk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Højre ventrikel tryk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Højre atrium tryk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Pulmonal vakulær modstand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Systemisk vaskulær modstand</a:t>
            </a:r>
          </a:p>
        </p:txBody>
      </p:sp>
      <p:pic>
        <p:nvPicPr>
          <p:cNvPr id="16388" name="Picture 8" descr="swan gan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438400"/>
            <a:ext cx="31464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F16636-225C-4F29-9A94-3030BBF6289A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RAP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4906963" cy="4525963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Dimension af v. cava inferior</a:t>
            </a:r>
          </a:p>
        </p:txBody>
      </p:sp>
      <p:pic>
        <p:nvPicPr>
          <p:cNvPr id="5" name="const VC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5638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9B85226-D96A-4BF8-A9CC-8404088C41C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RAP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50" y="2608258"/>
            <a:ext cx="7786710" cy="188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19DBC0-B7CE-4E52-BDDB-1D6AB094F9F6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Noninvasiv SVR / PVR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3463" y="1855788"/>
            <a:ext cx="4906962" cy="4525962"/>
          </a:xfrm>
        </p:spPr>
        <p:txBody>
          <a:bodyPr/>
          <a:lstStyle/>
          <a:p>
            <a:r>
              <a:rPr lang="da-DK" sz="2000" smtClean="0">
                <a:solidFill>
                  <a:schemeClr val="tx1"/>
                </a:solidFill>
              </a:rPr>
              <a:t>Minutvolumen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PCWP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Pulmonalt arterielt blodtryk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Højre ventrikel tryk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Højre atrium tryk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Pulmonal vakulær modstand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Systemisk vaskulær modstand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C4FE8A-F512-428E-B9C1-08082EF1215B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2843213" y="3429000"/>
            <a:ext cx="4537075" cy="1657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a-DK">
              <a:latin typeface="Tahoma" pitchFamily="34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Vi vil have tal!!!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3463" y="1855788"/>
            <a:ext cx="4906962" cy="1573212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Systemisk vaskulær modstand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060700" y="3933825"/>
            <a:ext cx="590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SVR = 80 x	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005388" y="3692525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MAP - RAP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653088" y="4221163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</a:t>
            </a:r>
            <a:r>
              <a:rPr lang="da-DK" sz="2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</a:t>
            </a:r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>
            <a:off x="5005388" y="4221163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F51B84-36B3-4943-B4F7-5F4E0588E541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50825" y="3068638"/>
            <a:ext cx="8785225" cy="2447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a-DK">
              <a:latin typeface="Tahoma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SVR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33463" y="1855788"/>
            <a:ext cx="4906962" cy="1573212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Systemisk vaskulær modstand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68313" y="4005263"/>
            <a:ext cx="590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SVR = 80 x	                         = 80 x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413000" y="3763963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MAP - RAP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060700" y="4292600"/>
            <a:ext cx="20875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</a:t>
            </a:r>
            <a:r>
              <a:rPr lang="da-DK" sz="2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</a:t>
            </a:r>
          </a:p>
          <a:p>
            <a:pPr>
              <a:spcBef>
                <a:spcPct val="50000"/>
              </a:spcBef>
              <a:defRPr/>
            </a:pPr>
            <a:endParaRPr lang="da-DK" sz="24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413000" y="42926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38921" name="Picture 9" descr="lvo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437063"/>
            <a:ext cx="7921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as2"/>
          <p:cNvPicPr>
            <a:picLocks noChangeAspect="1" noChangeArrowheads="1"/>
          </p:cNvPicPr>
          <p:nvPr/>
        </p:nvPicPr>
        <p:blipFill>
          <a:blip r:embed="rId4" cstate="print"/>
          <a:srcRect t="13898"/>
          <a:stretch>
            <a:fillRect/>
          </a:stretch>
        </p:blipFill>
        <p:spPr bwMode="auto">
          <a:xfrm>
            <a:off x="7472363" y="4437063"/>
            <a:ext cx="9159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5868988" y="42926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156325" y="3763963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MAP -</a:t>
            </a:r>
          </a:p>
        </p:txBody>
      </p:sp>
      <p:pic>
        <p:nvPicPr>
          <p:cNvPr id="86029" name="TTE 0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3386138"/>
            <a:ext cx="1152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boks 13"/>
          <p:cNvSpPr txBox="1">
            <a:spLocks noChangeArrowheads="1"/>
          </p:cNvSpPr>
          <p:nvPr/>
        </p:nvSpPr>
        <p:spPr bwMode="auto">
          <a:xfrm>
            <a:off x="1331913" y="5876925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Tahoma" pitchFamily="34" charset="0"/>
              </a:rPr>
              <a:t>SVR normalt -  800 – 1200 mmHg x min/l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C0246D-8876-4180-951D-AC3246F40A0C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29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068638"/>
            <a:ext cx="8785225" cy="2447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a-DK">
              <a:latin typeface="Tahoma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SVR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33463" y="1855788"/>
            <a:ext cx="4906962" cy="1573212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Pulmonal vaskulær modstand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68313" y="4005263"/>
            <a:ext cx="590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PVR = 80 x	                         = 80 x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413000" y="3763963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MPAP - LAP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060700" y="4292600"/>
            <a:ext cx="20875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</a:t>
            </a:r>
            <a:r>
              <a:rPr lang="da-DK" sz="24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</a:t>
            </a:r>
          </a:p>
          <a:p>
            <a:pPr>
              <a:spcBef>
                <a:spcPct val="50000"/>
              </a:spcBef>
              <a:defRPr/>
            </a:pPr>
            <a:endParaRPr lang="da-DK" sz="24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2413000" y="42926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39945" name="Picture 9" descr="lvo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437063"/>
            <a:ext cx="7921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as2"/>
          <p:cNvPicPr>
            <a:picLocks noChangeAspect="1" noChangeArrowheads="1"/>
          </p:cNvPicPr>
          <p:nvPr/>
        </p:nvPicPr>
        <p:blipFill>
          <a:blip r:embed="rId4" cstate="print"/>
          <a:srcRect t="13898"/>
          <a:stretch>
            <a:fillRect/>
          </a:stretch>
        </p:blipFill>
        <p:spPr bwMode="auto">
          <a:xfrm>
            <a:off x="7472363" y="4437063"/>
            <a:ext cx="9159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868988" y="42926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6156325" y="3763963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?  -</a:t>
            </a:r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6877050" y="3573463"/>
          <a:ext cx="563563" cy="576262"/>
        </p:xfrm>
        <a:graphic>
          <a:graphicData uri="http://schemas.openxmlformats.org/presentationml/2006/ole">
            <p:oleObj spid="_x0000_s39949" name="Bitmapbillede" r:id="rId5" imgW="2257740" imgH="2467319" progId="PBrush">
              <p:embed/>
            </p:oleObj>
          </a:graphicData>
        </a:graphic>
      </p:graphicFrame>
      <p:pic>
        <p:nvPicPr>
          <p:cNvPr id="39950" name="Picture 16" descr="nor1"/>
          <p:cNvPicPr>
            <a:picLocks noChangeAspect="1" noChangeArrowheads="1"/>
          </p:cNvPicPr>
          <p:nvPr/>
        </p:nvPicPr>
        <p:blipFill>
          <a:blip r:embed="rId6" cstate="print"/>
          <a:srcRect l="56035" t="47867" r="27663" b="5353"/>
          <a:stretch>
            <a:fillRect/>
          </a:stretch>
        </p:blipFill>
        <p:spPr bwMode="auto">
          <a:xfrm>
            <a:off x="7667625" y="3567113"/>
            <a:ext cx="64928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 descr="faces"/>
          <p:cNvPicPr>
            <a:picLocks noChangeAspect="1" noChangeArrowheads="1"/>
          </p:cNvPicPr>
          <p:nvPr/>
        </p:nvPicPr>
        <p:blipFill>
          <a:blip r:embed="rId7" cstate="print"/>
          <a:srcRect l="75887" b="67517"/>
          <a:stretch>
            <a:fillRect/>
          </a:stretch>
        </p:blipFill>
        <p:spPr bwMode="auto">
          <a:xfrm>
            <a:off x="6084888" y="3213100"/>
            <a:ext cx="2376487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268FD1-F07E-402E-BFEA-7BB65C8828C9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Hvad med den 39 årige</a:t>
            </a:r>
          </a:p>
        </p:txBody>
      </p:sp>
      <p:pic>
        <p:nvPicPr>
          <p:cNvPr id="4" name="amyloido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6249988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930777-C4E1-466D-AC66-819416C8781E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2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Hvad med den 39 årige</a:t>
            </a:r>
          </a:p>
        </p:txBody>
      </p:sp>
      <p:pic>
        <p:nvPicPr>
          <p:cNvPr id="41987" name="Picture 5" descr="amyloidos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3816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800600" y="1981200"/>
            <a:ext cx="41052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  <a:latin typeface="Tahoma" pitchFamily="34" charset="0"/>
              </a:rPr>
              <a:t>SV  = 3,14 x (1,1 cm) </a:t>
            </a:r>
            <a:r>
              <a:rPr lang="da-DK" b="1" baseline="30000">
                <a:solidFill>
                  <a:schemeClr val="bg1"/>
                </a:solidFill>
                <a:latin typeface="Tahoma" pitchFamily="34" charset="0"/>
              </a:rPr>
              <a:t>2</a:t>
            </a:r>
            <a:r>
              <a:rPr lang="da-DK" b="1">
                <a:solidFill>
                  <a:schemeClr val="bg1"/>
                </a:solidFill>
                <a:latin typeface="Tahoma" pitchFamily="34" charset="0"/>
              </a:rPr>
              <a:t> x 6 cm </a:t>
            </a:r>
          </a:p>
          <a:p>
            <a:pPr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  <a:latin typeface="Tahoma" pitchFamily="34" charset="0"/>
              </a:rPr>
              <a:t>      = 23 ml</a:t>
            </a:r>
          </a:p>
          <a:p>
            <a:pPr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  <a:latin typeface="Tahoma" pitchFamily="34" charset="0"/>
              </a:rPr>
              <a:t>CO  = 0,023 l x 115 /min = 2,7 l</a:t>
            </a:r>
          </a:p>
        </p:txBody>
      </p:sp>
      <p:pic>
        <p:nvPicPr>
          <p:cNvPr id="6" name="amyloidose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57400"/>
            <a:ext cx="367188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89EC9D-52E8-41BA-AD16-75A7C8F17C66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Hvad med den 39 årige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800600" y="2057400"/>
            <a:ext cx="41052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  <a:latin typeface="Tahoma" pitchFamily="34" charset="0"/>
              </a:rPr>
              <a:t>E-decelerationstid = 70 msec</a:t>
            </a:r>
          </a:p>
          <a:p>
            <a:pPr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  <a:latin typeface="Tahoma" pitchFamily="34" charset="0"/>
              </a:rPr>
              <a:t>LA vol = 75 ml</a:t>
            </a:r>
          </a:p>
        </p:txBody>
      </p:sp>
      <p:pic>
        <p:nvPicPr>
          <p:cNvPr id="94215" name="Picture 7" descr="amyloidose2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702175" y="3221037"/>
            <a:ext cx="3933826" cy="27971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amyloido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060575"/>
            <a:ext cx="31686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B3ACF6-62FD-4BF2-BAB9-AAB7CB2F405C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Hvad med den 39 årige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859338" y="2492375"/>
            <a:ext cx="4284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  <a:latin typeface="Tahoma" pitchFamily="34" charset="0"/>
              </a:rPr>
              <a:t>PAP = 34 + 15 mmHg = 49 mmHg</a:t>
            </a:r>
          </a:p>
        </p:txBody>
      </p:sp>
      <p:pic>
        <p:nvPicPr>
          <p:cNvPr id="100358" name="Picture 6" descr="amyl 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563" y="3292475"/>
            <a:ext cx="3789362" cy="26939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amyloidoes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989138"/>
            <a:ext cx="3746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04B085-E4A4-403A-AB94-97AEDADE7D21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Case – 39 årig mand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916113"/>
            <a:ext cx="7272338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sz="2000" smtClean="0">
                <a:solidFill>
                  <a:schemeClr val="bg1"/>
                </a:solidFill>
              </a:rPr>
              <a:t>Ikke tidl hospitaliseret</a:t>
            </a:r>
          </a:p>
          <a:p>
            <a:pPr>
              <a:lnSpc>
                <a:spcPct val="90000"/>
              </a:lnSpc>
            </a:pPr>
            <a:endParaRPr lang="da-DK" sz="20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smtClean="0">
                <a:solidFill>
                  <a:schemeClr val="bg1"/>
                </a:solidFill>
              </a:rPr>
              <a:t>Tiltagende dyspnø over 4 uger</a:t>
            </a:r>
          </a:p>
          <a:p>
            <a:pPr>
              <a:lnSpc>
                <a:spcPct val="90000"/>
              </a:lnSpc>
            </a:pPr>
            <a:endParaRPr lang="da-DK" sz="20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smtClean="0">
                <a:solidFill>
                  <a:schemeClr val="bg1"/>
                </a:solidFill>
              </a:rPr>
              <a:t>Behandlet for ”kold” lungebetændelse</a:t>
            </a:r>
          </a:p>
          <a:p>
            <a:pPr>
              <a:lnSpc>
                <a:spcPct val="90000"/>
              </a:lnSpc>
            </a:pPr>
            <a:endParaRPr lang="da-DK" sz="20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smtClean="0">
                <a:solidFill>
                  <a:schemeClr val="bg1"/>
                </a:solidFill>
              </a:rPr>
              <a:t>Indlægges 	</a:t>
            </a:r>
          </a:p>
          <a:p>
            <a:pPr lvl="1">
              <a:lnSpc>
                <a:spcPct val="90000"/>
              </a:lnSpc>
            </a:pPr>
            <a:r>
              <a:rPr lang="da-DK" smtClean="0">
                <a:solidFill>
                  <a:schemeClr val="bg1"/>
                </a:solidFill>
              </a:rPr>
              <a:t>BT 85 /60, p 115, sat 88%</a:t>
            </a:r>
          </a:p>
          <a:p>
            <a:pPr lvl="1">
              <a:lnSpc>
                <a:spcPct val="90000"/>
              </a:lnSpc>
            </a:pPr>
            <a:r>
              <a:rPr lang="da-DK" smtClean="0">
                <a:solidFill>
                  <a:schemeClr val="bg1"/>
                </a:solidFill>
              </a:rPr>
              <a:t>Laktat 3,9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6280E1-00BF-49CE-9C43-CC6A3A98F8E1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Hvad med den 39 årige</a:t>
            </a:r>
          </a:p>
        </p:txBody>
      </p:sp>
      <p:pic>
        <p:nvPicPr>
          <p:cNvPr id="115716" name="Picture 4" descr="amyloidos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575" y="4059238"/>
            <a:ext cx="1871663" cy="13319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75612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SVR  = 80 x  (70 mmHg – 15 mmHg) / 2,7 l/min </a:t>
            </a:r>
          </a:p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         = 1629</a:t>
            </a:r>
          </a:p>
        </p:txBody>
      </p:sp>
      <p:pic>
        <p:nvPicPr>
          <p:cNvPr id="7" name="amyloidoes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24400"/>
            <a:ext cx="22272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myloidose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124200"/>
            <a:ext cx="24479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103696-CF5A-4E02-B44F-7E449059A383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Hvad med den 39 årige</a:t>
            </a:r>
          </a:p>
        </p:txBody>
      </p:sp>
      <p:graphicFrame>
        <p:nvGraphicFramePr>
          <p:cNvPr id="46131" name="Group 51"/>
          <p:cNvGraphicFramePr>
            <a:graphicFrameLocks noGrp="1"/>
          </p:cNvGraphicFramePr>
          <p:nvPr/>
        </p:nvGraphicFramePr>
        <p:xfrm>
          <a:off x="152400" y="1905000"/>
          <a:ext cx="7705725" cy="4264025"/>
        </p:xfrm>
        <a:graphic>
          <a:graphicData uri="http://schemas.openxmlformats.org/drawingml/2006/table">
            <a:tbl>
              <a:tblPr/>
              <a:tblGrid>
                <a:gridCol w="1809750"/>
                <a:gridCol w="1558925"/>
                <a:gridCol w="2074863"/>
                <a:gridCol w="2262187"/>
              </a:tblGrid>
              <a:tr h="439738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439738">
                <a:tc gridSpan="2"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Ekko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PCWP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Meget højt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RAP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56/20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SVR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PVR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sikkert 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8EC6ED-C274-489F-9B2C-0513D39277F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z="3200" smtClean="0">
                <a:solidFill>
                  <a:schemeClr val="accent1"/>
                </a:solidFill>
              </a:rPr>
              <a:t>Pragmatisk nonivasiv vurdering af hæmodynamik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7105650" cy="5192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sz="2000" smtClean="0">
                <a:solidFill>
                  <a:schemeClr val="bg1"/>
                </a:solidFill>
              </a:rPr>
              <a:t>Vær ydmyg overfor billeder</a:t>
            </a:r>
          </a:p>
          <a:p>
            <a:pPr>
              <a:lnSpc>
                <a:spcPct val="90000"/>
              </a:lnSpc>
            </a:pPr>
            <a:endParaRPr lang="da-DK" sz="20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smtClean="0">
                <a:solidFill>
                  <a:schemeClr val="bg1"/>
                </a:solidFill>
              </a:rPr>
              <a:t>Ved simple optagelser kan man opnå indsigt i</a:t>
            </a:r>
            <a:r>
              <a:rPr lang="da-DK" sz="180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da-DK" sz="1800" smtClean="0">
                <a:solidFill>
                  <a:schemeClr val="bg1"/>
                </a:solidFill>
              </a:rPr>
              <a:t>CO</a:t>
            </a:r>
          </a:p>
          <a:p>
            <a:pPr lvl="1">
              <a:lnSpc>
                <a:spcPct val="90000"/>
              </a:lnSpc>
            </a:pPr>
            <a:r>
              <a:rPr lang="da-DK" sz="1800" smtClean="0">
                <a:solidFill>
                  <a:schemeClr val="bg1"/>
                </a:solidFill>
              </a:rPr>
              <a:t>LVEDP</a:t>
            </a:r>
          </a:p>
          <a:p>
            <a:pPr lvl="2">
              <a:lnSpc>
                <a:spcPct val="90000"/>
              </a:lnSpc>
            </a:pPr>
            <a:r>
              <a:rPr lang="da-DK" smtClean="0">
                <a:solidFill>
                  <a:schemeClr val="bg1"/>
                </a:solidFill>
              </a:rPr>
              <a:t>E/e’ + LA vol</a:t>
            </a:r>
          </a:p>
          <a:p>
            <a:pPr lvl="2">
              <a:lnSpc>
                <a:spcPct val="90000"/>
              </a:lnSpc>
            </a:pPr>
            <a:r>
              <a:rPr lang="da-DK" smtClean="0">
                <a:solidFill>
                  <a:schemeClr val="bg1"/>
                </a:solidFill>
              </a:rPr>
              <a:t>Normalt/ let til moderat /svært forhøjet</a:t>
            </a:r>
          </a:p>
          <a:p>
            <a:pPr lvl="1">
              <a:lnSpc>
                <a:spcPct val="90000"/>
              </a:lnSpc>
            </a:pPr>
            <a:r>
              <a:rPr lang="da-DK" sz="1800" smtClean="0">
                <a:solidFill>
                  <a:schemeClr val="bg1"/>
                </a:solidFill>
              </a:rPr>
              <a:t>PAP</a:t>
            </a:r>
          </a:p>
          <a:p>
            <a:pPr lvl="2">
              <a:lnSpc>
                <a:spcPct val="90000"/>
              </a:lnSpc>
            </a:pPr>
            <a:r>
              <a:rPr lang="da-DK" smtClean="0">
                <a:solidFill>
                  <a:schemeClr val="bg1"/>
                </a:solidFill>
              </a:rPr>
              <a:t>TI gradient</a:t>
            </a:r>
          </a:p>
          <a:p>
            <a:pPr lvl="2">
              <a:lnSpc>
                <a:spcPct val="90000"/>
              </a:lnSpc>
            </a:pPr>
            <a:r>
              <a:rPr lang="da-DK" smtClean="0">
                <a:solidFill>
                  <a:schemeClr val="bg1"/>
                </a:solidFill>
              </a:rPr>
              <a:t>RAP vha. vena cava inferior</a:t>
            </a:r>
          </a:p>
          <a:p>
            <a:pPr>
              <a:lnSpc>
                <a:spcPct val="90000"/>
              </a:lnSpc>
            </a:pPr>
            <a:endParaRPr lang="da-DK" sz="180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0A6A6F-D7F8-47A6-960E-64E9F81A3544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39 årig mand</a:t>
            </a:r>
          </a:p>
        </p:txBody>
      </p:sp>
      <p:pic>
        <p:nvPicPr>
          <p:cNvPr id="4" name="amyloido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249988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BC2A25-B00E-4C47-9327-003B6FFDC54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2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Non-invasivt minutvolumen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033463" y="1855788"/>
            <a:ext cx="4906962" cy="4525962"/>
          </a:xfrm>
        </p:spPr>
        <p:txBody>
          <a:bodyPr/>
          <a:lstStyle/>
          <a:p>
            <a:r>
              <a:rPr lang="da-DK" sz="2000" smtClean="0">
                <a:solidFill>
                  <a:schemeClr val="bg1"/>
                </a:solidFill>
              </a:rPr>
              <a:t>Minutvolumen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PCWP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Pulmonalt arterielt blodtryk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Højre ventrikel tryk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Højre atrium tryk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Pulmonal vakulær modstand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Systemisk vaskulær modstand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90A1E1-07B1-4306-AEF6-00E0EF561D18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5091112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Minutvolumen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09600" y="1371600"/>
            <a:ext cx="7777163" cy="1944688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a-DK">
              <a:latin typeface="Tahoma" pitchFamily="34" charset="0"/>
            </a:endParaRPr>
          </a:p>
        </p:txBody>
      </p:sp>
      <p:pic>
        <p:nvPicPr>
          <p:cNvPr id="20484" name="Picture 7" descr="dop tek2"/>
          <p:cNvPicPr>
            <a:picLocks noChangeAspect="1" noChangeArrowheads="1"/>
          </p:cNvPicPr>
          <p:nvPr/>
        </p:nvPicPr>
        <p:blipFill>
          <a:blip r:embed="rId2" cstate="print"/>
          <a:srcRect b="60970"/>
          <a:stretch>
            <a:fillRect/>
          </a:stretch>
        </p:blipFill>
        <p:spPr bwMode="auto">
          <a:xfrm>
            <a:off x="681038" y="1617663"/>
            <a:ext cx="75612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724400" y="4724400"/>
            <a:ext cx="3671888" cy="14636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a-DK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TVI = time velocity integral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a-DK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Angiver slaglængde dvs. hvor langt bevæger blodet sig pr hjerteslag</a:t>
            </a:r>
          </a:p>
        </p:txBody>
      </p:sp>
      <p:pic>
        <p:nvPicPr>
          <p:cNvPr id="20486" name="Picture 10" descr="dop tek2"/>
          <p:cNvPicPr>
            <a:picLocks noChangeAspect="1" noChangeArrowheads="1"/>
          </p:cNvPicPr>
          <p:nvPr/>
        </p:nvPicPr>
        <p:blipFill>
          <a:blip r:embed="rId2" cstate="print"/>
          <a:srcRect b="62724"/>
          <a:stretch>
            <a:fillRect/>
          </a:stretch>
        </p:blipFill>
        <p:spPr bwMode="auto">
          <a:xfrm>
            <a:off x="681038" y="1616075"/>
            <a:ext cx="75612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7089775" y="1876425"/>
            <a:ext cx="433388" cy="10080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>
              <a:latin typeface="Tahoma" pitchFamily="34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724400" y="3505200"/>
            <a:ext cx="3671888" cy="3968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Areal = </a:t>
            </a:r>
            <a:r>
              <a:rPr lang="el-G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a-DK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 radius</a:t>
            </a:r>
            <a:r>
              <a:rPr lang="da-DK" sz="2000" b="1" baseline="300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endParaRPr lang="el-GR" sz="2000" b="1" baseline="300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>
            <a:off x="5362575" y="2163763"/>
            <a:ext cx="1655763" cy="433387"/>
          </a:xfrm>
          <a:prstGeom prst="leftArrow">
            <a:avLst>
              <a:gd name="adj1" fmla="val 50917"/>
              <a:gd name="adj2" fmla="val 150185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da-DK">
              <a:latin typeface="Tahoma" pitchFamily="34" charset="0"/>
            </a:endParaRPr>
          </a:p>
        </p:txBody>
      </p:sp>
      <p:pic>
        <p:nvPicPr>
          <p:cNvPr id="46100" name="Picture 20" descr="ao pw"/>
          <p:cNvPicPr>
            <a:picLocks noChangeAspect="1" noChangeArrowheads="1"/>
          </p:cNvPicPr>
          <p:nvPr/>
        </p:nvPicPr>
        <p:blipFill>
          <a:blip r:embed="rId3" cstate="print"/>
          <a:srcRect l="26680" t="8763"/>
          <a:stretch>
            <a:fillRect/>
          </a:stretch>
        </p:blipFill>
        <p:spPr bwMode="auto">
          <a:xfrm>
            <a:off x="609600" y="3429000"/>
            <a:ext cx="309721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4724400" y="4114800"/>
            <a:ext cx="3671888" cy="3968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Volumen = areal</a:t>
            </a:r>
            <a:r>
              <a:rPr lang="da-DK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 længde</a:t>
            </a:r>
            <a:endParaRPr lang="el-GR" sz="2000" b="1" baseline="300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BF2CF37-C111-48E8-AF9E-37AB1F7D2AC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6" grpId="0" animBg="1"/>
      <p:bldP spid="46097" grpId="0" animBg="1"/>
      <p:bldP spid="46099" grpId="0" animBg="1"/>
      <p:bldP spid="46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28600"/>
            <a:ext cx="5091113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Minutvolumen</a:t>
            </a:r>
          </a:p>
        </p:txBody>
      </p:sp>
      <p:pic>
        <p:nvPicPr>
          <p:cNvPr id="47113" name="Picture 9" descr="lvo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2686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2438400" y="2590800"/>
            <a:ext cx="0" cy="5762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284663" y="1447800"/>
            <a:ext cx="485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cs typeface="Arial" charset="0"/>
              </a:rPr>
              <a:t>Areal = </a:t>
            </a:r>
            <a:r>
              <a:rPr lang="el-G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a-DK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da-DK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1">
                <a:solidFill>
                  <a:schemeClr val="bg1"/>
                </a:solidFill>
                <a:cs typeface="Arial" charset="0"/>
              </a:rPr>
              <a:t>r</a:t>
            </a:r>
            <a:r>
              <a:rPr lang="da-DK" sz="2400" b="1" baseline="30000">
                <a:solidFill>
                  <a:schemeClr val="bg1"/>
                </a:solidFill>
                <a:cs typeface="Arial" charset="0"/>
              </a:rPr>
              <a:t>2</a:t>
            </a:r>
            <a:r>
              <a:rPr lang="da-DK" sz="2400" b="1">
                <a:solidFill>
                  <a:schemeClr val="bg1"/>
                </a:solidFill>
                <a:cs typeface="Arial" charset="0"/>
              </a:rPr>
              <a:t> = 3,14 x 1,1</a:t>
            </a:r>
            <a:r>
              <a:rPr lang="da-DK" sz="2400" b="1" baseline="30000">
                <a:solidFill>
                  <a:schemeClr val="bg1"/>
                </a:solidFill>
                <a:cs typeface="Arial" charset="0"/>
              </a:rPr>
              <a:t>2</a:t>
            </a:r>
            <a:endParaRPr lang="el-GR" sz="2400" b="1" baseline="30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4284663" y="1981200"/>
            <a:ext cx="48593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cs typeface="Arial" charset="0"/>
              </a:rPr>
              <a:t>SV     = areal x slaglængde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cs typeface="Arial" charset="0"/>
              </a:rPr>
              <a:t>	  3,8 cm</a:t>
            </a:r>
            <a:r>
              <a:rPr lang="da-DK" sz="2400" b="1" baseline="30000">
                <a:solidFill>
                  <a:schemeClr val="bg1"/>
                </a:solidFill>
                <a:cs typeface="Arial" charset="0"/>
              </a:rPr>
              <a:t>2</a:t>
            </a:r>
            <a:r>
              <a:rPr lang="da-DK" sz="2400" b="1">
                <a:solidFill>
                  <a:schemeClr val="bg1"/>
                </a:solidFill>
                <a:cs typeface="Arial" charset="0"/>
              </a:rPr>
              <a:t> x 20 cm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cs typeface="Arial" charset="0"/>
              </a:rPr>
              <a:t>          = 76 ml</a:t>
            </a:r>
            <a:endParaRPr lang="el-GR" sz="2400" b="1" baseline="300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7121" name="Picture 17" descr="ao pw"/>
          <p:cNvPicPr>
            <a:picLocks noChangeAspect="1" noChangeArrowheads="1"/>
          </p:cNvPicPr>
          <p:nvPr/>
        </p:nvPicPr>
        <p:blipFill>
          <a:blip r:embed="rId3" cstate="print"/>
          <a:srcRect l="26680" t="8763"/>
          <a:stretch>
            <a:fillRect/>
          </a:stretch>
        </p:blipFill>
        <p:spPr bwMode="auto">
          <a:xfrm>
            <a:off x="4876800" y="3505200"/>
            <a:ext cx="324008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2" name="Freeform 18"/>
          <p:cNvSpPr>
            <a:spLocks/>
          </p:cNvSpPr>
          <p:nvPr/>
        </p:nvSpPr>
        <p:spPr bwMode="auto">
          <a:xfrm>
            <a:off x="6858000" y="5105400"/>
            <a:ext cx="514350" cy="995363"/>
          </a:xfrm>
          <a:custGeom>
            <a:avLst/>
            <a:gdLst>
              <a:gd name="T0" fmla="*/ 0 w 324"/>
              <a:gd name="T1" fmla="*/ 0 h 627"/>
              <a:gd name="T2" fmla="*/ 18 w 324"/>
              <a:gd name="T3" fmla="*/ 114 h 627"/>
              <a:gd name="T4" fmla="*/ 36 w 324"/>
              <a:gd name="T5" fmla="*/ 303 h 627"/>
              <a:gd name="T6" fmla="*/ 63 w 324"/>
              <a:gd name="T7" fmla="*/ 513 h 627"/>
              <a:gd name="T8" fmla="*/ 99 w 324"/>
              <a:gd name="T9" fmla="*/ 627 h 627"/>
              <a:gd name="T10" fmla="*/ 188 w 324"/>
              <a:gd name="T11" fmla="*/ 482 h 627"/>
              <a:gd name="T12" fmla="*/ 255 w 324"/>
              <a:gd name="T13" fmla="*/ 327 h 627"/>
              <a:gd name="T14" fmla="*/ 306 w 324"/>
              <a:gd name="T15" fmla="*/ 153 h 627"/>
              <a:gd name="T16" fmla="*/ 324 w 324"/>
              <a:gd name="T17" fmla="*/ 6 h 6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4"/>
              <a:gd name="T28" fmla="*/ 0 h 627"/>
              <a:gd name="T29" fmla="*/ 324 w 324"/>
              <a:gd name="T30" fmla="*/ 627 h 6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4" h="627">
                <a:moveTo>
                  <a:pt x="0" y="0"/>
                </a:moveTo>
                <a:lnTo>
                  <a:pt x="18" y="114"/>
                </a:lnTo>
                <a:lnTo>
                  <a:pt x="36" y="303"/>
                </a:lnTo>
                <a:lnTo>
                  <a:pt x="63" y="513"/>
                </a:lnTo>
                <a:lnTo>
                  <a:pt x="99" y="627"/>
                </a:lnTo>
                <a:lnTo>
                  <a:pt x="188" y="482"/>
                </a:lnTo>
                <a:lnTo>
                  <a:pt x="255" y="327"/>
                </a:lnTo>
                <a:lnTo>
                  <a:pt x="306" y="153"/>
                </a:lnTo>
                <a:lnTo>
                  <a:pt x="324" y="6"/>
                </a:ln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3918E24-28C1-4FD1-B4DC-2E6F29538078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/>
      <p:bldP spid="47120" grpId="0"/>
      <p:bldP spid="47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457200"/>
            <a:ext cx="6408738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Minutvolumen – </a:t>
            </a:r>
            <a:br>
              <a:rPr lang="da-DK" smtClean="0">
                <a:solidFill>
                  <a:schemeClr val="accent1"/>
                </a:solidFill>
              </a:rPr>
            </a:br>
            <a:r>
              <a:rPr lang="da-DK" smtClean="0">
                <a:solidFill>
                  <a:schemeClr val="accent1"/>
                </a:solidFill>
              </a:rPr>
              <a:t>hvor godt er det???</a:t>
            </a:r>
          </a:p>
        </p:txBody>
      </p:sp>
      <p:pic>
        <p:nvPicPr>
          <p:cNvPr id="48132" name="Picture 4" descr="lvo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197100"/>
            <a:ext cx="266382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2" descr="lvo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437063"/>
            <a:ext cx="247491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3" descr="dys3"/>
          <p:cNvPicPr>
            <a:picLocks noChangeAspect="1" noChangeArrowheads="1"/>
          </p:cNvPicPr>
          <p:nvPr/>
        </p:nvPicPr>
        <p:blipFill>
          <a:blip r:embed="rId4" cstate="print"/>
          <a:srcRect l="10500" t="33978"/>
          <a:stretch>
            <a:fillRect/>
          </a:stretch>
        </p:blipFill>
        <p:spPr bwMode="auto">
          <a:xfrm>
            <a:off x="3635375" y="4508500"/>
            <a:ext cx="25923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5" descr="faces"/>
          <p:cNvPicPr>
            <a:picLocks noChangeAspect="1" noChangeArrowheads="1"/>
          </p:cNvPicPr>
          <p:nvPr/>
        </p:nvPicPr>
        <p:blipFill>
          <a:blip r:embed="rId5" cstate="print"/>
          <a:srcRect l="75887" t="67517"/>
          <a:stretch>
            <a:fillRect/>
          </a:stretch>
        </p:blipFill>
        <p:spPr bwMode="auto">
          <a:xfrm>
            <a:off x="6659563" y="2268538"/>
            <a:ext cx="19446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6" descr="ao pw"/>
          <p:cNvPicPr>
            <a:picLocks noChangeAspect="1" noChangeArrowheads="1"/>
          </p:cNvPicPr>
          <p:nvPr/>
        </p:nvPicPr>
        <p:blipFill>
          <a:blip r:embed="rId6" cstate="print"/>
          <a:srcRect l="26680" t="8763"/>
          <a:stretch>
            <a:fillRect/>
          </a:stretch>
        </p:blipFill>
        <p:spPr bwMode="auto">
          <a:xfrm>
            <a:off x="3924300" y="2205038"/>
            <a:ext cx="2160588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17" descr="faces"/>
          <p:cNvPicPr>
            <a:picLocks noChangeAspect="1" noChangeArrowheads="1"/>
          </p:cNvPicPr>
          <p:nvPr/>
        </p:nvPicPr>
        <p:blipFill>
          <a:blip r:embed="rId5" cstate="print"/>
          <a:srcRect l="75887" t="33185" b="33847"/>
          <a:stretch>
            <a:fillRect/>
          </a:stretch>
        </p:blipFill>
        <p:spPr bwMode="auto">
          <a:xfrm>
            <a:off x="6659563" y="4403725"/>
            <a:ext cx="194468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A5120C-6BCA-486D-BB73-6A1AA7C5089E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304800"/>
            <a:ext cx="6840537" cy="1431925"/>
          </a:xfrm>
        </p:spPr>
        <p:txBody>
          <a:bodyPr/>
          <a:lstStyle/>
          <a:p>
            <a:r>
              <a:rPr lang="da-DK" smtClean="0">
                <a:solidFill>
                  <a:schemeClr val="accent1"/>
                </a:solidFill>
              </a:rPr>
              <a:t>Non-invasivt PCWP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3463" y="1855788"/>
            <a:ext cx="4906962" cy="4525962"/>
          </a:xfrm>
        </p:spPr>
        <p:txBody>
          <a:bodyPr/>
          <a:lstStyle/>
          <a:p>
            <a:r>
              <a:rPr lang="da-DK" sz="2000" smtClean="0">
                <a:solidFill>
                  <a:schemeClr val="tx1"/>
                </a:solidFill>
              </a:rPr>
              <a:t>Minutvolumen</a:t>
            </a:r>
          </a:p>
          <a:p>
            <a:r>
              <a:rPr lang="da-DK" sz="2000" smtClean="0">
                <a:solidFill>
                  <a:schemeClr val="bg1"/>
                </a:solidFill>
              </a:rPr>
              <a:t>PCWP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Pulmonalt arterielt blodtryk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Højre ventrikel tryk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Højre atrium tryk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Pulmonal vaskulær modstand</a:t>
            </a:r>
          </a:p>
          <a:p>
            <a:r>
              <a:rPr lang="da-DK" sz="2000" smtClean="0">
                <a:solidFill>
                  <a:schemeClr val="tx1"/>
                </a:solidFill>
              </a:rPr>
              <a:t>Systemisk vaskulær modstand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D5B5B7-3FC6-47E4-955D-507E151AD750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Non-invasiv hæmodynamik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683</Words>
  <Application>Microsoft Office PowerPoint</Application>
  <PresentationFormat>On-screen Show (4:3)</PresentationFormat>
  <Paragraphs>260</Paragraphs>
  <Slides>32</Slides>
  <Notes>1</Notes>
  <HiddenSlides>0</HiddenSlides>
  <MMClips>11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Bitmapbillede</vt:lpstr>
      <vt:lpstr>Non-invasiv hæmodynamik</vt:lpstr>
      <vt:lpstr>Hvad får vi ud af en højresidig kateterisation???</vt:lpstr>
      <vt:lpstr>Case – 39 årig mand</vt:lpstr>
      <vt:lpstr>39 årig mand</vt:lpstr>
      <vt:lpstr>Non-invasivt minutvolumen</vt:lpstr>
      <vt:lpstr>Minutvolumen</vt:lpstr>
      <vt:lpstr>Minutvolumen</vt:lpstr>
      <vt:lpstr>Minutvolumen –  hvor godt er det???</vt:lpstr>
      <vt:lpstr>Non-invasivt PCWP</vt:lpstr>
      <vt:lpstr>Fyldningstryk </vt:lpstr>
      <vt:lpstr>Fyldningstryk </vt:lpstr>
      <vt:lpstr>Decelerationstid og fyldningstryk</vt:lpstr>
      <vt:lpstr>E/e’ ratio</vt:lpstr>
      <vt:lpstr>Fyldningstryk</vt:lpstr>
      <vt:lpstr>Det er ikke godt nok - vi vil have tal!!!</vt:lpstr>
      <vt:lpstr>Højresidige tryk</vt:lpstr>
      <vt:lpstr>Højresidige tryk</vt:lpstr>
      <vt:lpstr>RAP tryk</vt:lpstr>
      <vt:lpstr>RAP</vt:lpstr>
      <vt:lpstr>RAP</vt:lpstr>
      <vt:lpstr>RAP</vt:lpstr>
      <vt:lpstr>Noninvasiv SVR / PVR</vt:lpstr>
      <vt:lpstr>Vi vil have tal!!!</vt:lpstr>
      <vt:lpstr>SVR</vt:lpstr>
      <vt:lpstr>SVR</vt:lpstr>
      <vt:lpstr>Hvad med den 39 årige</vt:lpstr>
      <vt:lpstr>Hvad med den 39 årige</vt:lpstr>
      <vt:lpstr>Hvad med den 39 årige</vt:lpstr>
      <vt:lpstr>Hvad med den 39 årige</vt:lpstr>
      <vt:lpstr>Hvad med den 39 årige</vt:lpstr>
      <vt:lpstr>Hvad med den 39 årige</vt:lpstr>
      <vt:lpstr>Pragmatisk nonivasiv vurdering af hæmodynamik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Thue Olsen</dc:creator>
  <cp:lastModifiedBy>Thue</cp:lastModifiedBy>
  <cp:revision>64</cp:revision>
  <dcterms:created xsi:type="dcterms:W3CDTF">2011-08-09T19:30:30Z</dcterms:created>
  <dcterms:modified xsi:type="dcterms:W3CDTF">2012-09-23T14:20:52Z</dcterms:modified>
</cp:coreProperties>
</file>